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13716000" cx="24384000"/>
  <p:notesSz cx="6858000" cy="9144000"/>
  <p:embeddedFontLst>
    <p:embeddedFont>
      <p:font typeface="Helvetica Neu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j767VUnZWGH7P3aNfQIjPf98iH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60"/>
              <a:buFont typeface="Helvetica Neue"/>
              <a:buNone/>
              <a:defRPr b="1" sz="306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18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18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说明">
  <p:cSld name="说明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7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显著事实">
  <p:cSld name="显著事实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40"/>
              <a:buFont typeface="Helvetica Neue"/>
              <a:buNone/>
              <a:defRPr b="1" sz="484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2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文">
  <p:cSld name="引文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60"/>
              <a:buFont typeface="Helvetica Neue"/>
              <a:buNone/>
              <a:defRPr b="1" sz="306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2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照片 - 3 联">
  <p:cSld name="照片 - 3 联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0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30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3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照片">
  <p:cSld name="照片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>
  <p:cSld name="空白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与项目符号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9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40"/>
              <a:buFont typeface="Helvetica Neue"/>
              <a:buNone/>
              <a:defRPr b="1" sz="484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与照片">
  <p:cSld name="标题与照片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20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60"/>
              <a:buFont typeface="Helvetica Neue"/>
              <a:buNone/>
              <a:defRPr b="1" sz="306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与照片（备选）">
  <p:cSld name="标题与照片（备选）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21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项目符号">
  <p:cSld name="项目符号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、项目符号与照片">
  <p:cSld name="标题、项目符号与照片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40"/>
              <a:buFont typeface="Helvetica Neue"/>
              <a:buNone/>
              <a:defRPr b="1" sz="484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23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23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">
  <p:cSld name="节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>
  <p:cSld name="仅标题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40"/>
              <a:buFont typeface="Helvetica Neue"/>
              <a:buNone/>
              <a:defRPr b="1" sz="484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议程">
  <p:cSld name="议程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6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40"/>
              <a:buFont typeface="Helvetica Neue"/>
              <a:buNone/>
              <a:defRPr b="1" sz="4840"/>
            </a:lvl1pPr>
            <a:lvl2pPr indent="-369189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26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marR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marR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marR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marR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478536" lvl="0" marL="457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478536" lvl="1" marL="9144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78536" lvl="2" marL="1371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78536" lvl="3" marL="18288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78535" lvl="4" marL="22860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78535" lvl="5" marL="274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78535" lvl="6" marL="32004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78535" lvl="7" marL="3657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78535" lvl="8" marL="41148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•"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1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contact@lightm.xyz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2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9.pn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9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/>
          <p:nvPr>
            <p:ph idx="4294967295" type="ctr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i="0" lang="en-US" sz="1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Lightm</a:t>
            </a:r>
            <a:endParaRPr/>
          </a:p>
        </p:txBody>
      </p:sp>
      <p:sp>
        <p:nvSpPr>
          <p:cNvPr id="77" name="Google Shape;77;p1"/>
          <p:cNvSpPr txBox="1"/>
          <p:nvPr>
            <p:ph idx="4294967295" type="subTitle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lang="en-US" sz="5500"/>
              <a:t>基于可组合性的</a:t>
            </a: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下一代NFT平台</a:t>
            </a:r>
            <a:endParaRPr/>
          </a:p>
        </p:txBody>
      </p:sp>
      <p:pic>
        <p:nvPicPr>
          <p:cNvPr descr="Lightm.png" id="78" name="Google Shape;7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91365" y="-1762400"/>
            <a:ext cx="16995029" cy="16995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97" name="Google Shape;197;p10"/>
          <p:cNvSpPr txBox="1"/>
          <p:nvPr/>
        </p:nvSpPr>
        <p:spPr>
          <a:xfrm>
            <a:off x="1332114" y="3318626"/>
            <a:ext cx="13464975" cy="859767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RMRK的缺陷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RMRK对合约实现做了妥协（因为合约体积限制），他们提供了2种应对方案：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使用分离的合约来提供完整功能。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这实际上会给开发者带来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更高的理解复杂度，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以及妥协机制所带来的低效率。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使用一个合并的合约提供完整功能。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但这也同样会因为为了减少合约体积，会带来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功能上的妥协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，因为这仍然无法满足有更多自定义逻辑的需求（因为如果这样做，依然会导致溢出合约体积限制）。</a:t>
            </a:r>
            <a:endParaRPr/>
          </a:p>
        </p:txBody>
      </p:sp>
      <p:pic>
        <p:nvPicPr>
          <p:cNvPr descr="图像" id="198" name="Google Shape;19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48466" y="5230019"/>
            <a:ext cx="8488690" cy="4774889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pic>
        <p:nvPicPr>
          <p:cNvPr descr="Lightm.png" id="199" name="Google Shape;19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205" name="Google Shape;205;p11"/>
          <p:cNvSpPr txBox="1"/>
          <p:nvPr/>
        </p:nvSpPr>
        <p:spPr>
          <a:xfrm>
            <a:off x="1226784" y="3012989"/>
            <a:ext cx="14899555" cy="9989728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针对性优化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我们不认同RMRK作出的妥协，因为我们本来可以有更好的选择。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Lightm选择使用EIP-2535方式来重构RMRK evm的实现代码。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EIP-2535提供了如下好处：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EIP-2535的一个核心特性就是允许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无限的合约体积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。Lightm基于EIP-2535优化RMRK完美地解决了原生RMRK实现的缺陷。除此之外，Lightm还能被动享受到EIP-2535带来的其他优势：</a:t>
            </a:r>
            <a:endParaRPr/>
          </a:p>
          <a:p>
            <a:pPr indent="457200" lvl="1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EIP-2535有基于Delegatecall的功能复用能力，这能够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非常有效地降低不必要的冗余合约部署消耗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。</a:t>
            </a:r>
            <a:endParaRPr/>
          </a:p>
          <a:p>
            <a:pPr indent="457200" lvl="1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EIP-2535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原生支持可升级合约。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可升级合约是一把双刃剑，但它们是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可选的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。</a:t>
            </a:r>
            <a:endParaRPr/>
          </a:p>
        </p:txBody>
      </p:sp>
      <p:pic>
        <p:nvPicPr>
          <p:cNvPr descr="Lightm.png" id="206" name="Google Shape;20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1"/>
          <p:cNvSpPr/>
          <p:nvPr/>
        </p:nvSpPr>
        <p:spPr>
          <a:xfrm>
            <a:off x="16402200" y="2975310"/>
            <a:ext cx="6789152" cy="2707666"/>
          </a:xfrm>
          <a:prstGeom prst="roundRect">
            <a:avLst>
              <a:gd fmla="val 5933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无限合约体积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不再为合约功能复杂性担忧</a:t>
            </a:r>
            <a:endParaRPr/>
          </a:p>
        </p:txBody>
      </p:sp>
      <p:sp>
        <p:nvSpPr>
          <p:cNvPr id="208" name="Google Shape;208;p11"/>
          <p:cNvSpPr/>
          <p:nvPr/>
        </p:nvSpPr>
        <p:spPr>
          <a:xfrm>
            <a:off x="16402200" y="5893567"/>
            <a:ext cx="6789152" cy="2707666"/>
          </a:xfrm>
          <a:prstGeom prst="roundRect">
            <a:avLst>
              <a:gd fmla="val 5933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更加经济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节省本不该浪费的gas</a:t>
            </a:r>
            <a:endParaRPr/>
          </a:p>
        </p:txBody>
      </p:sp>
      <p:sp>
        <p:nvSpPr>
          <p:cNvPr id="209" name="Google Shape;209;p11"/>
          <p:cNvSpPr/>
          <p:nvPr/>
        </p:nvSpPr>
        <p:spPr>
          <a:xfrm>
            <a:off x="16402200" y="8811824"/>
            <a:ext cx="6789152" cy="2707666"/>
          </a:xfrm>
          <a:prstGeom prst="roundRect">
            <a:avLst>
              <a:gd fmla="val 5933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可选的可升级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可选的可升级合约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</a:pPr>
            <a:r>
              <a:rPr b="1" i="0" lang="en-US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</a:t>
            </a:r>
            <a:endParaRPr/>
          </a:p>
        </p:txBody>
      </p:sp>
      <p:pic>
        <p:nvPicPr>
          <p:cNvPr descr="Lightm.png" id="215" name="Google Shape;21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kk_glowing_feather_line_art_minimal_art_c61d5959-8460-49f9-85a1-a2662203322c.png" id="216" name="Google Shape;21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03949" y="3084665"/>
            <a:ext cx="1625601" cy="1625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2"/>
          <p:cNvSpPr txBox="1"/>
          <p:nvPr/>
        </p:nvSpPr>
        <p:spPr>
          <a:xfrm>
            <a:off x="8936899" y="3423298"/>
            <a:ext cx="2508018" cy="948336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Fallback（盲盒状态默认元数据）</a:t>
            </a:r>
            <a:endParaRPr/>
          </a:p>
        </p:txBody>
      </p:sp>
      <p:cxnSp>
        <p:nvCxnSpPr>
          <p:cNvPr id="218" name="Google Shape;218;p12"/>
          <p:cNvCxnSpPr/>
          <p:nvPr/>
        </p:nvCxnSpPr>
        <p:spPr>
          <a:xfrm>
            <a:off x="945231" y="4938970"/>
            <a:ext cx="22493538" cy="1"/>
          </a:xfrm>
          <a:prstGeom prst="straightConnector1">
            <a:avLst/>
          </a:prstGeom>
          <a:noFill/>
          <a:ln cap="flat" cmpd="sng" w="25400">
            <a:solidFill>
              <a:srgbClr val="929292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219" name="Google Shape;219;p12"/>
          <p:cNvGrpSpPr/>
          <p:nvPr/>
        </p:nvGrpSpPr>
        <p:grpSpPr>
          <a:xfrm>
            <a:off x="1598804" y="7365278"/>
            <a:ext cx="4575900" cy="3289171"/>
            <a:chOff x="0" y="0"/>
            <a:chExt cx="4575899" cy="3289170"/>
          </a:xfrm>
        </p:grpSpPr>
        <p:grpSp>
          <p:nvGrpSpPr>
            <p:cNvPr id="220" name="Google Shape;220;p12"/>
            <p:cNvGrpSpPr/>
            <p:nvPr/>
          </p:nvGrpSpPr>
          <p:grpSpPr>
            <a:xfrm>
              <a:off x="0" y="0"/>
              <a:ext cx="1388268" cy="3289170"/>
              <a:chOff x="0" y="0"/>
              <a:chExt cx="1388267" cy="3289169"/>
            </a:xfrm>
          </p:grpSpPr>
          <p:sp>
            <p:nvSpPr>
              <p:cNvPr id="221" name="Google Shape;221;p12"/>
              <p:cNvSpPr/>
              <p:nvPr/>
            </p:nvSpPr>
            <p:spPr>
              <a:xfrm>
                <a:off x="0" y="0"/>
                <a:ext cx="1388267" cy="2773886"/>
              </a:xfrm>
              <a:prstGeom prst="roundRect">
                <a:avLst>
                  <a:gd fmla="val 15000" name="adj"/>
                </a:avLst>
              </a:prstGeom>
              <a:solidFill>
                <a:srgbClr val="F5F5F5"/>
              </a:solidFill>
              <a:ln cap="flat" cmpd="sng" w="25400">
                <a:solidFill>
                  <a:srgbClr val="000000"/>
                </a:solidFill>
                <a:prstDash val="dash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200"/>
                  <a:buFont typeface="Helvetica Neue"/>
                  <a:buNone/>
                </a:pPr>
                <a:r>
                  <a:t/>
                </a:r>
                <a:endParaRPr b="0" i="0" sz="3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Lightm_outlined.png" id="222" name="Google Shape;222;p1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28674" y="1591699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Ekk_glowing_feather_line_art_minimal_art_c61d5959-8460-49f9-85a1-a2662203322c.png" id="223" name="Google Shape;223;p1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28674" y="67896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24" name="Google Shape;224;p12"/>
              <p:cNvCxnSpPr/>
              <p:nvPr/>
            </p:nvCxnSpPr>
            <p:spPr>
              <a:xfrm flipH="1">
                <a:off x="694133" y="1260230"/>
                <a:ext cx="1" cy="270053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sp>
            <p:nvSpPr>
              <p:cNvPr id="225" name="Google Shape;225;p12"/>
              <p:cNvSpPr txBox="1"/>
              <p:nvPr/>
            </p:nvSpPr>
            <p:spPr>
              <a:xfrm>
                <a:off x="357932" y="2968199"/>
                <a:ext cx="672402" cy="3209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5E5E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NFT A</a:t>
                </a:r>
                <a:endParaRPr/>
              </a:p>
            </p:txBody>
          </p:sp>
        </p:grpSp>
        <p:grpSp>
          <p:nvGrpSpPr>
            <p:cNvPr id="226" name="Google Shape;226;p12"/>
            <p:cNvGrpSpPr/>
            <p:nvPr/>
          </p:nvGrpSpPr>
          <p:grpSpPr>
            <a:xfrm>
              <a:off x="1593815" y="0"/>
              <a:ext cx="1388268" cy="3289170"/>
              <a:chOff x="0" y="0"/>
              <a:chExt cx="1388267" cy="3289169"/>
            </a:xfrm>
          </p:grpSpPr>
          <p:sp>
            <p:nvSpPr>
              <p:cNvPr id="227" name="Google Shape;227;p12"/>
              <p:cNvSpPr/>
              <p:nvPr/>
            </p:nvSpPr>
            <p:spPr>
              <a:xfrm>
                <a:off x="0" y="0"/>
                <a:ext cx="1388267" cy="2773886"/>
              </a:xfrm>
              <a:prstGeom prst="roundRect">
                <a:avLst>
                  <a:gd fmla="val 15000" name="adj"/>
                </a:avLst>
              </a:prstGeom>
              <a:solidFill>
                <a:srgbClr val="F5F5F5"/>
              </a:solidFill>
              <a:ln cap="flat" cmpd="sng" w="25400">
                <a:solidFill>
                  <a:srgbClr val="000000"/>
                </a:solidFill>
                <a:prstDash val="dash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200"/>
                  <a:buFont typeface="Helvetica Neue"/>
                  <a:buNone/>
                </a:pPr>
                <a:r>
                  <a:t/>
                </a:r>
                <a:endParaRPr b="0" i="0" sz="3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lightm-fragment-1.png" id="228" name="Google Shape;228;p12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28674" y="1591699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Ekk_glowing_feather_line_art_minimal_art_c61d5959-8460-49f9-85a1-a2662203322c.png" id="229" name="Google Shape;229;p1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28674" y="67896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30" name="Google Shape;230;p12"/>
              <p:cNvCxnSpPr/>
              <p:nvPr/>
            </p:nvCxnSpPr>
            <p:spPr>
              <a:xfrm flipH="1">
                <a:off x="694133" y="1260230"/>
                <a:ext cx="1" cy="270053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sp>
            <p:nvSpPr>
              <p:cNvPr id="231" name="Google Shape;231;p12"/>
              <p:cNvSpPr txBox="1"/>
              <p:nvPr/>
            </p:nvSpPr>
            <p:spPr>
              <a:xfrm>
                <a:off x="354009" y="2968199"/>
                <a:ext cx="680248" cy="3209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5E5E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NFT B</a:t>
                </a:r>
                <a:endParaRPr/>
              </a:p>
            </p:txBody>
          </p:sp>
        </p:grpSp>
        <p:grpSp>
          <p:nvGrpSpPr>
            <p:cNvPr id="232" name="Google Shape;232;p12"/>
            <p:cNvGrpSpPr/>
            <p:nvPr/>
          </p:nvGrpSpPr>
          <p:grpSpPr>
            <a:xfrm>
              <a:off x="3187630" y="0"/>
              <a:ext cx="1388269" cy="3289170"/>
              <a:chOff x="0" y="0"/>
              <a:chExt cx="1388267" cy="3289169"/>
            </a:xfrm>
          </p:grpSpPr>
          <p:sp>
            <p:nvSpPr>
              <p:cNvPr id="233" name="Google Shape;233;p12"/>
              <p:cNvSpPr/>
              <p:nvPr/>
            </p:nvSpPr>
            <p:spPr>
              <a:xfrm>
                <a:off x="0" y="0"/>
                <a:ext cx="1388267" cy="2773886"/>
              </a:xfrm>
              <a:prstGeom prst="roundRect">
                <a:avLst>
                  <a:gd fmla="val 15000" name="adj"/>
                </a:avLst>
              </a:prstGeom>
              <a:solidFill>
                <a:srgbClr val="F5F5F5"/>
              </a:solidFill>
              <a:ln cap="flat" cmpd="sng" w="25400">
                <a:solidFill>
                  <a:srgbClr val="000000"/>
                </a:solidFill>
                <a:prstDash val="dashDot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200"/>
                  <a:buFont typeface="Helvetica Neue"/>
                  <a:buNone/>
                </a:pPr>
                <a:r>
                  <a:t/>
                </a:r>
                <a:endParaRPr b="0" i="0" sz="3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descr="lightm-fragment-2.png" id="234" name="Google Shape;234;p1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28674" y="1591699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Ekk_glowing_feather_line_art_minimal_art_c61d5959-8460-49f9-85a1-a2662203322c.png" id="235" name="Google Shape;235;p1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28674" y="67896"/>
                <a:ext cx="1130918" cy="1130918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36" name="Google Shape;236;p12"/>
              <p:cNvCxnSpPr/>
              <p:nvPr/>
            </p:nvCxnSpPr>
            <p:spPr>
              <a:xfrm flipH="1">
                <a:off x="694132" y="1260230"/>
                <a:ext cx="1" cy="270053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sp>
            <p:nvSpPr>
              <p:cNvPr id="237" name="Google Shape;237;p12"/>
              <p:cNvSpPr txBox="1"/>
              <p:nvPr/>
            </p:nvSpPr>
            <p:spPr>
              <a:xfrm>
                <a:off x="357932" y="2968199"/>
                <a:ext cx="688093" cy="3209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E5E5E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5E5E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NFT C</a:t>
                </a:r>
                <a:endParaRPr/>
              </a:p>
            </p:txBody>
          </p:sp>
        </p:grpSp>
      </p:grpSp>
      <p:sp>
        <p:nvSpPr>
          <p:cNvPr id="238" name="Google Shape;238;p12"/>
          <p:cNvSpPr txBox="1"/>
          <p:nvPr/>
        </p:nvSpPr>
        <p:spPr>
          <a:xfrm>
            <a:off x="978923" y="3360426"/>
            <a:ext cx="4162018" cy="1256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预准备（DEMO前已预配置）阶段</a:t>
            </a:r>
            <a:endParaRPr/>
          </a:p>
        </p:txBody>
      </p:sp>
      <p:grpSp>
        <p:nvGrpSpPr>
          <p:cNvPr id="239" name="Google Shape;239;p12"/>
          <p:cNvGrpSpPr/>
          <p:nvPr/>
        </p:nvGrpSpPr>
        <p:grpSpPr>
          <a:xfrm>
            <a:off x="11952266" y="2212793"/>
            <a:ext cx="1420465" cy="2497474"/>
            <a:chOff x="0" y="0"/>
            <a:chExt cx="1420463" cy="2497473"/>
          </a:xfrm>
        </p:grpSpPr>
        <p:pic>
          <p:nvPicPr>
            <p:cNvPr descr="lightm-fragment-1.png" id="240" name="Google Shape;240;p1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818124"/>
              <a:ext cx="592821" cy="5928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-fragment-2.png" id="241" name="Google Shape;241;p1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827642" y="818124"/>
              <a:ext cx="592821" cy="5928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_outlined.png" id="242" name="Google Shape;242;p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2841" y="0"/>
              <a:ext cx="592821" cy="59282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43" name="Google Shape;243;p12"/>
            <p:cNvCxnSpPr/>
            <p:nvPr/>
          </p:nvCxnSpPr>
          <p:spPr>
            <a:xfrm flipH="1">
              <a:off x="316531" y="645055"/>
              <a:ext cx="124851" cy="124851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244" name="Google Shape;244;p12"/>
            <p:cNvCxnSpPr/>
            <p:nvPr/>
          </p:nvCxnSpPr>
          <p:spPr>
            <a:xfrm>
              <a:off x="762429" y="644235"/>
              <a:ext cx="126491" cy="126491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245" name="Google Shape;245;p12"/>
            <p:cNvCxnSpPr/>
            <p:nvPr/>
          </p:nvCxnSpPr>
          <p:spPr>
            <a:xfrm flipH="1">
              <a:off x="696017" y="1353012"/>
              <a:ext cx="1" cy="262744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pic>
          <p:nvPicPr>
            <p:cNvPr descr="Lightm.png" id="246" name="Google Shape;246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5413" y="1636248"/>
              <a:ext cx="861224" cy="861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7" name="Google Shape;247;p12"/>
          <p:cNvSpPr txBox="1"/>
          <p:nvPr/>
        </p:nvSpPr>
        <p:spPr>
          <a:xfrm>
            <a:off x="13880079" y="3028972"/>
            <a:ext cx="3779253" cy="173573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Base合约（可理解为图纸，装备特性需要该合约）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&amp;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Asset Entry（资源）</a:t>
            </a:r>
            <a:endParaRPr/>
          </a:p>
        </p:txBody>
      </p:sp>
      <p:sp>
        <p:nvSpPr>
          <p:cNvPr id="248" name="Google Shape;248;p12"/>
          <p:cNvSpPr txBox="1"/>
          <p:nvPr/>
        </p:nvSpPr>
        <p:spPr>
          <a:xfrm>
            <a:off x="1114975" y="5464577"/>
            <a:ext cx="2176374" cy="673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DEMO阶段</a:t>
            </a:r>
            <a:endParaRPr/>
          </a:p>
        </p:txBody>
      </p:sp>
      <p:sp>
        <p:nvSpPr>
          <p:cNvPr id="249" name="Google Shape;249;p12"/>
          <p:cNvSpPr txBox="1"/>
          <p:nvPr/>
        </p:nvSpPr>
        <p:spPr>
          <a:xfrm>
            <a:off x="1217557" y="6522310"/>
            <a:ext cx="5595215" cy="520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展示多资源特性，给每个NFT添加资源</a:t>
            </a:r>
            <a:endParaRPr/>
          </a:p>
        </p:txBody>
      </p:sp>
      <p:sp>
        <p:nvSpPr>
          <p:cNvPr id="250" name="Google Shape;250;p12"/>
          <p:cNvSpPr txBox="1"/>
          <p:nvPr/>
        </p:nvSpPr>
        <p:spPr>
          <a:xfrm>
            <a:off x="7314608" y="6522310"/>
            <a:ext cx="6701334" cy="520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 展示嵌套特性，将NFT B与NFT C发送到NFT A</a:t>
            </a:r>
            <a:endParaRPr/>
          </a:p>
        </p:txBody>
      </p:sp>
      <p:grpSp>
        <p:nvGrpSpPr>
          <p:cNvPr id="251" name="Google Shape;251;p12"/>
          <p:cNvGrpSpPr/>
          <p:nvPr/>
        </p:nvGrpSpPr>
        <p:grpSpPr>
          <a:xfrm>
            <a:off x="8857552" y="7365278"/>
            <a:ext cx="3615447" cy="2930528"/>
            <a:chOff x="0" y="0"/>
            <a:chExt cx="3615445" cy="2930527"/>
          </a:xfrm>
        </p:grpSpPr>
        <p:pic>
          <p:nvPicPr>
            <p:cNvPr descr="lightm-fragment-1.png" id="252" name="Google Shape;252;p1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204504"/>
              <a:ext cx="1143856" cy="1143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-fragment-2.png" id="253" name="Google Shape;253;p1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2471589" y="0"/>
              <a:ext cx="1143856" cy="1143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_outlined.png" id="254" name="Google Shape;254;p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97296" y="1786670"/>
              <a:ext cx="1143856" cy="114385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5" name="Google Shape;255;p12"/>
            <p:cNvCxnSpPr/>
            <p:nvPr/>
          </p:nvCxnSpPr>
          <p:spPr>
            <a:xfrm flipH="1">
              <a:off x="2237565" y="1334677"/>
              <a:ext cx="240902" cy="240901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256" name="Google Shape;256;p12"/>
            <p:cNvCxnSpPr/>
            <p:nvPr/>
          </p:nvCxnSpPr>
          <p:spPr>
            <a:xfrm>
              <a:off x="884503" y="1333095"/>
              <a:ext cx="244064" cy="244065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</p:grpSp>
      <p:sp>
        <p:nvSpPr>
          <p:cNvPr id="257" name="Google Shape;257;p12"/>
          <p:cNvSpPr txBox="1"/>
          <p:nvPr/>
        </p:nvSpPr>
        <p:spPr>
          <a:xfrm>
            <a:off x="14991205" y="6522310"/>
            <a:ext cx="7006134" cy="520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展示装备特性，将NFT B与NFT C装备到NFT A上</a:t>
            </a:r>
            <a:endParaRPr/>
          </a:p>
        </p:txBody>
      </p:sp>
      <p:grpSp>
        <p:nvGrpSpPr>
          <p:cNvPr id="258" name="Google Shape;258;p12"/>
          <p:cNvGrpSpPr/>
          <p:nvPr/>
        </p:nvGrpSpPr>
        <p:grpSpPr>
          <a:xfrm>
            <a:off x="16686549" y="7365278"/>
            <a:ext cx="3615447" cy="4918843"/>
            <a:chOff x="0" y="0"/>
            <a:chExt cx="3615446" cy="4918842"/>
          </a:xfrm>
        </p:grpSpPr>
        <p:pic>
          <p:nvPicPr>
            <p:cNvPr descr="Lightm.png" id="259" name="Google Shape;259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97725" y="3775841"/>
              <a:ext cx="1143001" cy="1143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-fragment-1.png" id="260" name="Google Shape;260;p1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0" y="204504"/>
              <a:ext cx="1143856" cy="1143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-fragment-2.png" id="261" name="Google Shape;261;p1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2471590" y="0"/>
              <a:ext cx="1143856" cy="1143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m_outlined.png" id="262" name="Google Shape;262;p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97297" y="1786670"/>
              <a:ext cx="1143856" cy="114385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63" name="Google Shape;263;p12"/>
            <p:cNvCxnSpPr/>
            <p:nvPr/>
          </p:nvCxnSpPr>
          <p:spPr>
            <a:xfrm flipH="1">
              <a:off x="2237566" y="1334677"/>
              <a:ext cx="240901" cy="240901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264" name="Google Shape;264;p12"/>
            <p:cNvCxnSpPr/>
            <p:nvPr/>
          </p:nvCxnSpPr>
          <p:spPr>
            <a:xfrm>
              <a:off x="884504" y="1333095"/>
              <a:ext cx="244064" cy="244065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sp>
          <p:nvSpPr>
            <p:cNvPr id="265" name="Google Shape;265;p12"/>
            <p:cNvSpPr txBox="1"/>
            <p:nvPr/>
          </p:nvSpPr>
          <p:spPr>
            <a:xfrm>
              <a:off x="311577" y="1392986"/>
              <a:ext cx="520701" cy="3810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1600"/>
                <a:buFont typeface="Helvetica Neue"/>
                <a:buNone/>
              </a:pPr>
              <a:r>
                <a:rPr b="0" i="0" lang="en-US" sz="16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装备</a:t>
              </a:r>
              <a:endParaRPr/>
            </a:p>
          </p:txBody>
        </p:sp>
        <p:sp>
          <p:nvSpPr>
            <p:cNvPr id="266" name="Google Shape;266;p12"/>
            <p:cNvSpPr txBox="1"/>
            <p:nvPr/>
          </p:nvSpPr>
          <p:spPr>
            <a:xfrm>
              <a:off x="2783168" y="1392986"/>
              <a:ext cx="520701" cy="3810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1600"/>
                <a:buFont typeface="Helvetica Neue"/>
                <a:buNone/>
              </a:pPr>
              <a:r>
                <a:rPr b="0" i="0" lang="en-US" sz="16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装备</a:t>
              </a:r>
              <a:endParaRPr/>
            </a:p>
          </p:txBody>
        </p:sp>
        <p:cxnSp>
          <p:nvCxnSpPr>
            <p:cNvPr id="267" name="Google Shape;267;p12"/>
            <p:cNvCxnSpPr/>
            <p:nvPr/>
          </p:nvCxnSpPr>
          <p:spPr>
            <a:xfrm>
              <a:off x="1631336" y="3133499"/>
              <a:ext cx="1" cy="461367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</p:grpSp>
      <p:sp>
        <p:nvSpPr>
          <p:cNvPr id="268" name="Google Shape;268;p12"/>
          <p:cNvSpPr txBox="1"/>
          <p:nvPr/>
        </p:nvSpPr>
        <p:spPr>
          <a:xfrm>
            <a:off x="18166681" y="3637115"/>
            <a:ext cx="3162606" cy="520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Mint 3个NFT A、B、C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总结</a:t>
            </a:r>
            <a:endParaRPr/>
          </a:p>
        </p:txBody>
      </p:sp>
      <p:sp>
        <p:nvSpPr>
          <p:cNvPr id="274" name="Google Shape;274;p13"/>
          <p:cNvSpPr txBox="1"/>
          <p:nvPr/>
        </p:nvSpPr>
        <p:spPr>
          <a:xfrm>
            <a:off x="1332114" y="3381645"/>
            <a:ext cx="21220684" cy="8376865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NFT的现状</a:t>
            </a:r>
            <a:endParaRPr/>
          </a:p>
          <a:p>
            <a:pPr indent="457200" lvl="1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绝大部分NFT主要用于交易投机目的</a:t>
            </a:r>
            <a:endParaRPr/>
          </a:p>
          <a:p>
            <a:pPr indent="457200" lvl="1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NFT缺少足够的细粒度</a:t>
            </a:r>
            <a:endParaRPr/>
          </a:p>
          <a:p>
            <a:pPr indent="457200" lvl="1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NFT没有形成一个链上的关系网</a:t>
            </a:r>
            <a:endParaRPr/>
          </a:p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原因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ERC721是一个非常基础和老旧（2018年1月）的NFT技术标准，没有提供任何高级功能。</a:t>
            </a:r>
            <a:endParaRPr/>
          </a:p>
        </p:txBody>
      </p:sp>
      <p:pic>
        <p:nvPicPr>
          <p:cNvPr descr="Lightm.png" id="275" name="Google Shape;2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总结</a:t>
            </a:r>
            <a:endParaRPr/>
          </a:p>
        </p:txBody>
      </p:sp>
      <p:sp>
        <p:nvSpPr>
          <p:cNvPr id="281" name="Google Shape;281;p14"/>
          <p:cNvSpPr txBox="1"/>
          <p:nvPr/>
        </p:nvSpPr>
        <p:spPr>
          <a:xfrm>
            <a:off x="1051876" y="3192208"/>
            <a:ext cx="8477868" cy="839311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关于下一代NFT的观点：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由类似RMRK的前向兼容ERC721的可组合NFT标准确立宏观发展方向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开发者和创作者友好的开发交互模型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减少对中心化索引的需求，在确保去中心化基础上追求效率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在应用面上取得更多有效进展</a:t>
            </a:r>
            <a:endParaRPr/>
          </a:p>
        </p:txBody>
      </p:sp>
      <p:pic>
        <p:nvPicPr>
          <p:cNvPr descr="Lightm.png" id="282" name="Google Shape;2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4"/>
          <p:cNvSpPr/>
          <p:nvPr/>
        </p:nvSpPr>
        <p:spPr>
          <a:xfrm>
            <a:off x="9994598" y="3203526"/>
            <a:ext cx="6768990" cy="4122152"/>
          </a:xfrm>
          <a:prstGeom prst="roundRect">
            <a:avLst>
              <a:gd fmla="val 3897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可组合性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将NFT领域的交互能力带到一个新的高度</a:t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16890148" y="3203526"/>
            <a:ext cx="6768991" cy="4122152"/>
          </a:xfrm>
          <a:prstGeom prst="roundRect">
            <a:avLst>
              <a:gd fmla="val 3897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用户友好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在确保用户友好性和开发人员友好性的前提下追求更好的性能</a:t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9994598" y="7451855"/>
            <a:ext cx="6768990" cy="4122152"/>
          </a:xfrm>
          <a:prstGeom prst="roundRect">
            <a:avLst>
              <a:gd fmla="val 3725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去中心化优先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减少对中心化索引的需求，并在确保去中心化的基础上追求效率</a:t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16890148" y="7451855"/>
            <a:ext cx="6768991" cy="4122152"/>
          </a:xfrm>
          <a:prstGeom prst="roundRect">
            <a:avLst>
              <a:gd fmla="val 3725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实用性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基于可组合性所带来的各种应用潜力，在实用性方面进行更多的探索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短期计划</a:t>
            </a:r>
            <a:endParaRPr/>
          </a:p>
        </p:txBody>
      </p:sp>
      <p:pic>
        <p:nvPicPr>
          <p:cNvPr descr="Lightm.png" id="292" name="Google Shape;29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5"/>
          <p:cNvSpPr/>
          <p:nvPr/>
        </p:nvSpPr>
        <p:spPr>
          <a:xfrm>
            <a:off x="1252170" y="3431651"/>
            <a:ext cx="13683152" cy="2340998"/>
          </a:xfrm>
          <a:prstGeom prst="roundRect">
            <a:avLst>
              <a:gd fmla="val 4465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提供ERC721 -&gt; Lightm的可逆迁移方案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帮助ERC721项目方没有后顾之忧地转移到可组合性NFT</a:t>
            </a:r>
            <a:endParaRPr/>
          </a:p>
        </p:txBody>
      </p:sp>
      <p:sp>
        <p:nvSpPr>
          <p:cNvPr id="294" name="Google Shape;294;p15"/>
          <p:cNvSpPr/>
          <p:nvPr/>
        </p:nvSpPr>
        <p:spPr>
          <a:xfrm>
            <a:off x="15236092" y="6096136"/>
            <a:ext cx="8571469" cy="2694683"/>
          </a:xfrm>
          <a:prstGeom prst="roundRect">
            <a:avLst>
              <a:gd fmla="val 6291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提供一个AMM交易市场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不可否认，交易是NFT不可分割的一部分，也是目前吸引存量用户的最有效方式</a:t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1252170" y="9114306"/>
            <a:ext cx="13683152" cy="2527315"/>
          </a:xfrm>
          <a:prstGeom prst="roundRect">
            <a:avLst>
              <a:gd fmla="val 6708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AIGC探索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AIGC可以帮助大量普通用户构建自己的作品，帮助将用户的灵感转化为真实的作品，我们将探索机器学习版权的相关信息</a:t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1256285" y="6117692"/>
            <a:ext cx="13674923" cy="2651571"/>
          </a:xfrm>
          <a:prstGeom prst="roundRect">
            <a:avLst>
              <a:gd fmla="val 3994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用户体验的持续优化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为创建者和开发人员提供丰富有用的README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更好的页面性能和更优秀的交互体验</a:t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15247406" y="9114306"/>
            <a:ext cx="8548840" cy="2527315"/>
          </a:xfrm>
          <a:prstGeom prst="roundRect">
            <a:avLst>
              <a:gd fmla="val 4191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追求去中心化自治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我们将探索类似于Curve的Ve代币模型，从短期的核心团队维护发展到长期的社区自治</a:t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15236092" y="3422177"/>
            <a:ext cx="8571469" cy="2359946"/>
          </a:xfrm>
          <a:prstGeom prst="roundRect">
            <a:avLst>
              <a:gd fmla="val 7184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上线测试网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最迟在春节后上线Moonbase Alpha测试网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n-US" sz="3600">
                <a:solidFill>
                  <a:srgbClr val="FFFFFF"/>
                </a:solidFill>
              </a:rPr>
              <a:t>2022.12</a:t>
            </a:r>
            <a:endParaRPr/>
          </a:p>
        </p:txBody>
      </p:sp>
      <p:sp>
        <p:nvSpPr>
          <p:cNvPr id="304" name="Google Shape;304;p16"/>
          <p:cNvSpPr txBox="1"/>
          <p:nvPr>
            <p:ph idx="4294967295" type="ctr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</a:pPr>
            <a:r>
              <a:rPr b="1" i="0" lang="en-US" sz="11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Thanks</a:t>
            </a:r>
            <a:endParaRPr/>
          </a:p>
        </p:txBody>
      </p:sp>
      <p:sp>
        <p:nvSpPr>
          <p:cNvPr id="305" name="Google Shape;305;p16"/>
          <p:cNvSpPr txBox="1"/>
          <p:nvPr>
            <p:ph idx="4294967295" type="subTitle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</a:pPr>
            <a:r>
              <a:rPr b="1" i="0" lang="en-US" sz="5500" u="sng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mail: contact@lightm.xyz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</a:pPr>
            <a:r>
              <a:rPr b="1" lang="en-US" sz="5500" u="sng">
                <a:solidFill>
                  <a:schemeClr val="lt1"/>
                </a:solidFill>
              </a:rPr>
              <a:t>site: https://lightm.xyz</a:t>
            </a:r>
            <a:endParaRPr b="1" sz="5500" u="sng">
              <a:solidFill>
                <a:schemeClr val="lt1"/>
              </a:solidFill>
            </a:endParaRPr>
          </a:p>
        </p:txBody>
      </p:sp>
      <p:pic>
        <p:nvPicPr>
          <p:cNvPr descr="LightmDark.png" id="306" name="Google Shape;30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471185" y="-1638300"/>
            <a:ext cx="16992601" cy="169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NFT的现状</a:t>
            </a:r>
            <a:endParaRPr/>
          </a:p>
        </p:txBody>
      </p:sp>
      <p:pic>
        <p:nvPicPr>
          <p:cNvPr descr="Lightm.png" id="84" name="Google Shape;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"/>
          <p:cNvSpPr/>
          <p:nvPr/>
        </p:nvSpPr>
        <p:spPr>
          <a:xfrm>
            <a:off x="1266228" y="4469103"/>
            <a:ext cx="7266088" cy="4777794"/>
          </a:xfrm>
          <a:prstGeom prst="roundRect">
            <a:avLst>
              <a:gd fmla="val 3190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静态的</a:t>
            </a:r>
            <a:endParaRPr/>
          </a:p>
          <a:p>
            <a:pPr indent="0" lvl="0" marL="203200" marR="20320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大多数nft几乎仍然是静态图像，几乎只展示出NFT交易炒作的用例价值</a:t>
            </a: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8731387" y="4469103"/>
            <a:ext cx="7266087" cy="4777794"/>
          </a:xfrm>
          <a:prstGeom prst="roundRect">
            <a:avLst>
              <a:gd fmla="val 3190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分离的 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NFT之间的潜在联系无法在链上得到体现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（本应是父子关系的NFT，目前在链上其实属于毫无关联的两个Collection）</a:t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16196546" y="4469103"/>
            <a:ext cx="7266087" cy="4777794"/>
          </a:xfrm>
          <a:prstGeom prst="roundRect">
            <a:avLst>
              <a:gd fmla="val 3084" name="adj"/>
            </a:avLst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细粒度不够</a:t>
            </a:r>
            <a:endParaRPr/>
          </a:p>
          <a:p>
            <a:pPr indent="0" lvl="0" marL="203200" marR="20320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一些可以得到进一步分割的部分选择了妥协，因为没有好的实现方式</a:t>
            </a:r>
            <a:endParaRPr/>
          </a:p>
          <a:p>
            <a:pPr indent="0" lvl="0" marL="203200" marR="20320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（NFT角色的装扮应该是可拆分的）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NFT的现状</a:t>
            </a:r>
            <a:endParaRPr/>
          </a:p>
        </p:txBody>
      </p:sp>
      <p:pic>
        <p:nvPicPr>
          <p:cNvPr descr="截屏2022-12-22 17.54.40.png" id="93" name="Google Shape;9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540" y="3337165"/>
            <a:ext cx="13014217" cy="6499879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sp>
        <p:nvSpPr>
          <p:cNvPr id="94" name="Google Shape;94;p3"/>
          <p:cNvSpPr txBox="1"/>
          <p:nvPr/>
        </p:nvSpPr>
        <p:spPr>
          <a:xfrm>
            <a:off x="14193277" y="3341126"/>
            <a:ext cx="9914944" cy="649195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没有人关心实用性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Blur构建了一个交易员更青睐的NFT交易平台。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这其实也很清晰地表现了现在NFT的主要用例：参与交易。</a:t>
            </a:r>
            <a:endParaRPr/>
          </a:p>
        </p:txBody>
      </p:sp>
      <p:pic>
        <p:nvPicPr>
          <p:cNvPr descr="Lightm.png" id="95" name="Google Shape;9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ightm.png" id="100" name="Google Shape;10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NFT的现状</a:t>
            </a:r>
            <a:endParaRPr/>
          </a:p>
        </p:txBody>
      </p:sp>
      <p:pic>
        <p:nvPicPr>
          <p:cNvPr descr="截屏2022-12-22 18.02.07.png" id="102" name="Google Shape;10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1839" y="2908313"/>
            <a:ext cx="12502486" cy="5184814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pic>
        <p:nvPicPr>
          <p:cNvPr descr="截屏2022-12-22 18.04.40.png" id="103" name="Google Shape;10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0852" y="8514319"/>
            <a:ext cx="8878814" cy="4296712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sp>
        <p:nvSpPr>
          <p:cNvPr id="104" name="Google Shape;104;p4"/>
          <p:cNvSpPr txBox="1"/>
          <p:nvPr/>
        </p:nvSpPr>
        <p:spPr>
          <a:xfrm>
            <a:off x="13766848" y="2928589"/>
            <a:ext cx="10344808" cy="9989525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大玩家暗示了未来趋势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这是从Azuki那里的一些发现。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上: </a:t>
            </a:r>
            <a:r>
              <a:rPr b="1" lang="en-US" sz="3200" u="sng">
                <a:latin typeface="Helvetica Neue"/>
                <a:ea typeface="Helvetica Neue"/>
                <a:cs typeface="Helvetica Neue"/>
                <a:sym typeface="Helvetica Neue"/>
              </a:rPr>
              <a:t>更细分。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角色的一些组成部分（比如Clothing，Headgear等）应该能够被分离为单独的NFT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左下: </a:t>
            </a:r>
            <a:r>
              <a:rPr b="1" lang="en-US" sz="3200" u="sng">
                <a:latin typeface="Helvetica Neue"/>
                <a:ea typeface="Helvetica Neue"/>
                <a:cs typeface="Helvetica Neue"/>
                <a:sym typeface="Helvetica Neue"/>
              </a:rPr>
              <a:t>可装备。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官方Azuki的各种行动表明了他们对可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装备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NFT的进一步追求，但对于ERC721，他们无法将这些想法推进到链上（所以他们以链下的方式实现这些想法）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右下: 自有IP的</a:t>
            </a:r>
            <a:r>
              <a:rPr b="1" i="0" lang="en-US" sz="32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跨Collection展示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（Azuki与Beanz同台出现）</a:t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证据：</a:t>
            </a:r>
            <a:r>
              <a:rPr b="1" lang="en-US" sz="3200" u="sng">
                <a:latin typeface="Helvetica Neue"/>
                <a:ea typeface="Helvetica Neue"/>
                <a:cs typeface="Helvetica Neue"/>
                <a:sym typeface="Helvetica Neue"/>
              </a:rPr>
              <a:t>Azuki官方实现了链下渲染的客户端</a:t>
            </a:r>
            <a:endParaRPr b="1" sz="3200" u="sng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截屏2022-12-22 18.27.09.png" id="105" name="Google Shape;105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181383" y="8488777"/>
            <a:ext cx="3353749" cy="4347796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11" name="Google Shape;111;p5"/>
          <p:cNvSpPr txBox="1"/>
          <p:nvPr/>
        </p:nvSpPr>
        <p:spPr>
          <a:xfrm>
            <a:off x="1332114" y="3381645"/>
            <a:ext cx="21882911" cy="512855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可组合性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下一代NFT将拥有可组合性。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更有说服力地说，可组合性带来了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加减乘除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，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产品与产品之间能产生更多魔法的交互，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在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这种</a:t>
            </a:r>
            <a:r>
              <a:rPr b="1" i="0" lang="en-US" sz="32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大量可能性中</a:t>
            </a:r>
            <a:r>
              <a:rPr b="1" lang="en-US" sz="3200" u="sng">
                <a:latin typeface="Helvetica Neue"/>
                <a:ea typeface="Helvetica Neue"/>
                <a:cs typeface="Helvetica Neue"/>
                <a:sym typeface="Helvetica Neue"/>
              </a:rPr>
              <a:t>会更容易诞生出成功</a:t>
            </a:r>
            <a:r>
              <a:rPr b="1" i="0" lang="en-US" sz="3200" u="sng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的作品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，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这些作品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都一定程度上是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被可组合性成就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的。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并且我们在Web3领域已经有先例：</a:t>
            </a: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，展示了可组合性的巨大潜力。</a:t>
            </a:r>
            <a:endParaRPr/>
          </a:p>
        </p:txBody>
      </p:sp>
      <p:pic>
        <p:nvPicPr>
          <p:cNvPr descr="Lightm.png" id="112" name="Google Shape;1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3" name="Google Shape;11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0090" y="9379187"/>
            <a:ext cx="2272355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4" name="Google Shape;11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25335" y="9379187"/>
            <a:ext cx="2272354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5" name="Google Shape;11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321066" y="9379187"/>
            <a:ext cx="2272355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6" name="Google Shape;11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55822" y="9379187"/>
            <a:ext cx="2272355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7" name="Google Shape;117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586311" y="9379187"/>
            <a:ext cx="2272354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图像" id="118" name="Google Shape;118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0851555" y="9379187"/>
            <a:ext cx="2272354" cy="2272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dge_Maker.png" id="119" name="Google Shape;119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790578" y="9379187"/>
            <a:ext cx="2272355" cy="227235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5"/>
          <p:cNvSpPr txBox="1"/>
          <p:nvPr/>
        </p:nvSpPr>
        <p:spPr>
          <a:xfrm>
            <a:off x="116061" y="13366674"/>
            <a:ext cx="11371784" cy="32451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Helvetica Neue"/>
              <a:buNone/>
            </a:pPr>
            <a:r>
              <a:rPr b="0" i="0" lang="en-US" sz="16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copyright of the icons are owned by the corresponding brand. If there is any infringement, please contact us to delete it.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26" name="Google Shape;126;p6"/>
          <p:cNvSpPr txBox="1"/>
          <p:nvPr/>
        </p:nvSpPr>
        <p:spPr>
          <a:xfrm>
            <a:off x="13210455" y="3355065"/>
            <a:ext cx="10517370" cy="8895768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RMRK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下一代NFT的基石标准，包含3个核心特性：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嵌套性(EIP-6059)：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NFT可以持有NFT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多资源(EIP-5773)：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NFT会基于它当前所处环境的上下文给出不同的输出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可装备：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NFT可以装备它的子NFT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他们在Kusama上运行了超过1年的PoC（概念证明）</a:t>
            </a:r>
            <a:r>
              <a:rPr lang="en-US" sz="3200">
                <a:latin typeface="Helvetica Neue"/>
                <a:ea typeface="Helvetica Neue"/>
                <a:cs typeface="Helvetica Neue"/>
                <a:sym typeface="Helvetica Neue"/>
              </a:rPr>
              <a:t>，并因为短时大量交易导致过Kusama陷入短时间出块缓慢问题，</a:t>
            </a: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这是NFT可组合性巨大潜力的有力初步证明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424937" y="3355065"/>
            <a:ext cx="7012787" cy="3452738"/>
            <a:chOff x="0" y="0"/>
            <a:chExt cx="7012786" cy="3452736"/>
          </a:xfrm>
        </p:grpSpPr>
        <p:pic>
          <p:nvPicPr>
            <p:cNvPr descr="图像" id="128" name="Google Shape;128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7012786" cy="239938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6"/>
            <p:cNvSpPr txBox="1"/>
            <p:nvPr/>
          </p:nvSpPr>
          <p:spPr>
            <a:xfrm>
              <a:off x="2845281" y="2991370"/>
              <a:ext cx="1322223" cy="4613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2400"/>
                <a:buFont typeface="Helvetica Neue"/>
                <a:buNone/>
              </a:pPr>
              <a:r>
                <a:rPr b="0" i="0" lang="en-US" sz="24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Nestable</a:t>
              </a:r>
              <a:endParaRPr/>
            </a:p>
          </p:txBody>
        </p:sp>
      </p:grpSp>
      <p:grpSp>
        <p:nvGrpSpPr>
          <p:cNvPr id="130" name="Google Shape;130;p6"/>
          <p:cNvGrpSpPr/>
          <p:nvPr/>
        </p:nvGrpSpPr>
        <p:grpSpPr>
          <a:xfrm>
            <a:off x="1530254" y="7650204"/>
            <a:ext cx="6802152" cy="4119074"/>
            <a:chOff x="0" y="0"/>
            <a:chExt cx="6802150" cy="4119073"/>
          </a:xfrm>
        </p:grpSpPr>
        <p:sp>
          <p:nvSpPr>
            <p:cNvPr id="131" name="Google Shape;131;p6"/>
            <p:cNvSpPr/>
            <p:nvPr/>
          </p:nvSpPr>
          <p:spPr>
            <a:xfrm>
              <a:off x="1927820" y="2102191"/>
              <a:ext cx="1143857" cy="1374945"/>
            </a:xfrm>
            <a:custGeom>
              <a:rect b="b" l="l" r="r" t="t"/>
              <a:pathLst>
                <a:path extrusionOk="0" h="21383" w="21113">
                  <a:moveTo>
                    <a:pt x="21113" y="0"/>
                  </a:moveTo>
                  <a:lnTo>
                    <a:pt x="6108" y="2350"/>
                  </a:lnTo>
                  <a:lnTo>
                    <a:pt x="6108" y="5125"/>
                  </a:lnTo>
                  <a:lnTo>
                    <a:pt x="6108" y="17126"/>
                  </a:lnTo>
                  <a:cubicBezTo>
                    <a:pt x="5809" y="16937"/>
                    <a:pt x="5437" y="16795"/>
                    <a:pt x="4989" y="16725"/>
                  </a:cubicBezTo>
                  <a:cubicBezTo>
                    <a:pt x="4776" y="16691"/>
                    <a:pt x="4556" y="16675"/>
                    <a:pt x="4334" y="16674"/>
                  </a:cubicBezTo>
                  <a:cubicBezTo>
                    <a:pt x="2785" y="16667"/>
                    <a:pt x="1107" y="17429"/>
                    <a:pt x="363" y="18542"/>
                  </a:cubicBezTo>
                  <a:cubicBezTo>
                    <a:pt x="-487" y="19815"/>
                    <a:pt x="205" y="21063"/>
                    <a:pt x="1909" y="21332"/>
                  </a:cubicBezTo>
                  <a:cubicBezTo>
                    <a:pt x="3613" y="21600"/>
                    <a:pt x="5685" y="20787"/>
                    <a:pt x="6535" y="19514"/>
                  </a:cubicBezTo>
                  <a:cubicBezTo>
                    <a:pt x="6784" y="19141"/>
                    <a:pt x="6886" y="18773"/>
                    <a:pt x="6884" y="18428"/>
                  </a:cubicBezTo>
                  <a:lnTo>
                    <a:pt x="6892" y="18428"/>
                  </a:lnTo>
                  <a:lnTo>
                    <a:pt x="6892" y="5003"/>
                  </a:lnTo>
                  <a:lnTo>
                    <a:pt x="20329" y="2901"/>
                  </a:lnTo>
                  <a:lnTo>
                    <a:pt x="20329" y="15019"/>
                  </a:lnTo>
                  <a:cubicBezTo>
                    <a:pt x="20028" y="14827"/>
                    <a:pt x="19654" y="14682"/>
                    <a:pt x="19201" y="14611"/>
                  </a:cubicBezTo>
                  <a:cubicBezTo>
                    <a:pt x="18988" y="14577"/>
                    <a:pt x="18768" y="14561"/>
                    <a:pt x="18546" y="14560"/>
                  </a:cubicBezTo>
                  <a:cubicBezTo>
                    <a:pt x="16997" y="14553"/>
                    <a:pt x="15319" y="15315"/>
                    <a:pt x="14575" y="16428"/>
                  </a:cubicBezTo>
                  <a:cubicBezTo>
                    <a:pt x="13725" y="17701"/>
                    <a:pt x="14417" y="18949"/>
                    <a:pt x="16121" y="19218"/>
                  </a:cubicBezTo>
                  <a:cubicBezTo>
                    <a:pt x="17825" y="19486"/>
                    <a:pt x="19897" y="18673"/>
                    <a:pt x="20747" y="17400"/>
                  </a:cubicBezTo>
                  <a:cubicBezTo>
                    <a:pt x="20960" y="17081"/>
                    <a:pt x="21077" y="16763"/>
                    <a:pt x="21104" y="16462"/>
                  </a:cubicBezTo>
                  <a:lnTo>
                    <a:pt x="21113" y="16462"/>
                  </a:lnTo>
                  <a:lnTo>
                    <a:pt x="21113" y="2777"/>
                  </a:lnTo>
                  <a:lnTo>
                    <a:pt x="21113" y="381"/>
                  </a:lnTo>
                  <a:lnTo>
                    <a:pt x="21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2" name="Google Shape;132;p6"/>
            <p:cNvSpPr txBox="1"/>
            <p:nvPr/>
          </p:nvSpPr>
          <p:spPr>
            <a:xfrm>
              <a:off x="0" y="1489922"/>
              <a:ext cx="3264409" cy="4613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2400"/>
                <a:buFont typeface="Helvetica Neue"/>
                <a:buNone/>
              </a:pPr>
              <a:r>
                <a:rPr b="0" i="0" lang="en-US" sz="24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When you wanna listen</a:t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3785983" y="2180013"/>
              <a:ext cx="1316941" cy="1219302"/>
            </a:xfrm>
            <a:custGeom>
              <a:rect b="b" l="l" r="r" t="t"/>
              <a:pathLst>
                <a:path extrusionOk="0" h="21600" w="21600">
                  <a:moveTo>
                    <a:pt x="17974" y="0"/>
                  </a:moveTo>
                  <a:lnTo>
                    <a:pt x="12381" y="2366"/>
                  </a:lnTo>
                  <a:lnTo>
                    <a:pt x="12373" y="2368"/>
                  </a:lnTo>
                  <a:cubicBezTo>
                    <a:pt x="11868" y="2611"/>
                    <a:pt x="11498" y="3043"/>
                    <a:pt x="11273" y="3649"/>
                  </a:cubicBezTo>
                  <a:cubicBezTo>
                    <a:pt x="11070" y="4192"/>
                    <a:pt x="11055" y="4701"/>
                    <a:pt x="11055" y="4845"/>
                  </a:cubicBezTo>
                  <a:lnTo>
                    <a:pt x="11055" y="5127"/>
                  </a:lnTo>
                  <a:lnTo>
                    <a:pt x="20346" y="1249"/>
                  </a:lnTo>
                  <a:lnTo>
                    <a:pt x="19907" y="1017"/>
                  </a:lnTo>
                  <a:lnTo>
                    <a:pt x="11770" y="4414"/>
                  </a:lnTo>
                  <a:cubicBezTo>
                    <a:pt x="12018" y="4052"/>
                    <a:pt x="12419" y="3735"/>
                    <a:pt x="12972" y="3468"/>
                  </a:cubicBezTo>
                  <a:lnTo>
                    <a:pt x="19369" y="735"/>
                  </a:lnTo>
                  <a:lnTo>
                    <a:pt x="18934" y="505"/>
                  </a:lnTo>
                  <a:lnTo>
                    <a:pt x="12837" y="3109"/>
                  </a:lnTo>
                  <a:lnTo>
                    <a:pt x="12830" y="3113"/>
                  </a:lnTo>
                  <a:cubicBezTo>
                    <a:pt x="12227" y="3403"/>
                    <a:pt x="11780" y="3756"/>
                    <a:pt x="11494" y="4167"/>
                  </a:cubicBezTo>
                  <a:cubicBezTo>
                    <a:pt x="11607" y="3668"/>
                    <a:pt x="11876" y="3033"/>
                    <a:pt x="12515" y="2723"/>
                  </a:cubicBezTo>
                  <a:lnTo>
                    <a:pt x="18411" y="230"/>
                  </a:lnTo>
                  <a:lnTo>
                    <a:pt x="17974" y="0"/>
                  </a:lnTo>
                  <a:close/>
                  <a:moveTo>
                    <a:pt x="3633" y="2"/>
                  </a:moveTo>
                  <a:lnTo>
                    <a:pt x="3194" y="231"/>
                  </a:lnTo>
                  <a:lnTo>
                    <a:pt x="9084" y="2723"/>
                  </a:lnTo>
                  <a:cubicBezTo>
                    <a:pt x="9723" y="3033"/>
                    <a:pt x="9992" y="3668"/>
                    <a:pt x="10105" y="4167"/>
                  </a:cubicBezTo>
                  <a:cubicBezTo>
                    <a:pt x="9819" y="3756"/>
                    <a:pt x="9371" y="3403"/>
                    <a:pt x="8768" y="3113"/>
                  </a:cubicBezTo>
                  <a:lnTo>
                    <a:pt x="2670" y="507"/>
                  </a:lnTo>
                  <a:lnTo>
                    <a:pt x="2233" y="736"/>
                  </a:lnTo>
                  <a:lnTo>
                    <a:pt x="8626" y="3468"/>
                  </a:lnTo>
                  <a:cubicBezTo>
                    <a:pt x="9179" y="3735"/>
                    <a:pt x="9581" y="4051"/>
                    <a:pt x="9828" y="4414"/>
                  </a:cubicBezTo>
                  <a:lnTo>
                    <a:pt x="1694" y="1019"/>
                  </a:lnTo>
                  <a:lnTo>
                    <a:pt x="1254" y="1250"/>
                  </a:lnTo>
                  <a:lnTo>
                    <a:pt x="10543" y="5127"/>
                  </a:lnTo>
                  <a:lnTo>
                    <a:pt x="10543" y="4845"/>
                  </a:lnTo>
                  <a:cubicBezTo>
                    <a:pt x="10544" y="4701"/>
                    <a:pt x="10528" y="4192"/>
                    <a:pt x="10326" y="3649"/>
                  </a:cubicBezTo>
                  <a:cubicBezTo>
                    <a:pt x="10100" y="3043"/>
                    <a:pt x="9730" y="2611"/>
                    <a:pt x="9226" y="2368"/>
                  </a:cubicBezTo>
                  <a:lnTo>
                    <a:pt x="3633" y="2"/>
                  </a:lnTo>
                  <a:close/>
                  <a:moveTo>
                    <a:pt x="0" y="1735"/>
                  </a:moveTo>
                  <a:lnTo>
                    <a:pt x="0" y="17289"/>
                  </a:lnTo>
                  <a:lnTo>
                    <a:pt x="8756" y="20993"/>
                  </a:lnTo>
                  <a:lnTo>
                    <a:pt x="8756" y="5441"/>
                  </a:lnTo>
                  <a:lnTo>
                    <a:pt x="0" y="1735"/>
                  </a:lnTo>
                  <a:close/>
                  <a:moveTo>
                    <a:pt x="21600" y="1735"/>
                  </a:moveTo>
                  <a:lnTo>
                    <a:pt x="12844" y="5441"/>
                  </a:lnTo>
                  <a:lnTo>
                    <a:pt x="12844" y="20993"/>
                  </a:lnTo>
                  <a:lnTo>
                    <a:pt x="21600" y="17289"/>
                  </a:lnTo>
                  <a:lnTo>
                    <a:pt x="21600" y="1735"/>
                  </a:lnTo>
                  <a:close/>
                  <a:moveTo>
                    <a:pt x="9325" y="5827"/>
                  </a:moveTo>
                  <a:lnTo>
                    <a:pt x="9325" y="21600"/>
                  </a:lnTo>
                  <a:lnTo>
                    <a:pt x="12275" y="21600"/>
                  </a:lnTo>
                  <a:lnTo>
                    <a:pt x="12275" y="5827"/>
                  </a:lnTo>
                  <a:lnTo>
                    <a:pt x="9325" y="58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1851310" y="0"/>
              <a:ext cx="1296877" cy="1241935"/>
            </a:xfrm>
            <a:custGeom>
              <a:rect b="b" l="l" r="r" t="t"/>
              <a:pathLst>
                <a:path extrusionOk="0" h="21600" w="21589">
                  <a:moveTo>
                    <a:pt x="10800" y="0"/>
                  </a:moveTo>
                  <a:cubicBezTo>
                    <a:pt x="4844" y="0"/>
                    <a:pt x="0" y="4546"/>
                    <a:pt x="0" y="10137"/>
                  </a:cubicBezTo>
                  <a:lnTo>
                    <a:pt x="0" y="17707"/>
                  </a:lnTo>
                  <a:cubicBezTo>
                    <a:pt x="0" y="18367"/>
                    <a:pt x="513" y="18899"/>
                    <a:pt x="1139" y="18899"/>
                  </a:cubicBezTo>
                  <a:cubicBezTo>
                    <a:pt x="1771" y="18899"/>
                    <a:pt x="2278" y="18362"/>
                    <a:pt x="2278" y="17707"/>
                  </a:cubicBezTo>
                  <a:lnTo>
                    <a:pt x="2278" y="10137"/>
                  </a:lnTo>
                  <a:cubicBezTo>
                    <a:pt x="2278" y="5861"/>
                    <a:pt x="6097" y="2380"/>
                    <a:pt x="10795" y="2380"/>
                  </a:cubicBezTo>
                  <a:cubicBezTo>
                    <a:pt x="15492" y="2380"/>
                    <a:pt x="19309" y="5861"/>
                    <a:pt x="19309" y="10137"/>
                  </a:cubicBezTo>
                  <a:lnTo>
                    <a:pt x="19309" y="17707"/>
                  </a:lnTo>
                  <a:cubicBezTo>
                    <a:pt x="19309" y="18367"/>
                    <a:pt x="19822" y="18899"/>
                    <a:pt x="20448" y="18899"/>
                  </a:cubicBezTo>
                  <a:cubicBezTo>
                    <a:pt x="21075" y="18899"/>
                    <a:pt x="21589" y="18362"/>
                    <a:pt x="21589" y="17707"/>
                  </a:cubicBezTo>
                  <a:lnTo>
                    <a:pt x="21589" y="10137"/>
                  </a:lnTo>
                  <a:cubicBezTo>
                    <a:pt x="21600" y="4546"/>
                    <a:pt x="16756" y="0"/>
                    <a:pt x="10800" y="0"/>
                  </a:cubicBezTo>
                  <a:close/>
                  <a:moveTo>
                    <a:pt x="4121" y="12089"/>
                  </a:moveTo>
                  <a:cubicBezTo>
                    <a:pt x="3840" y="12089"/>
                    <a:pt x="3613" y="12326"/>
                    <a:pt x="3613" y="12619"/>
                  </a:cubicBezTo>
                  <a:lnTo>
                    <a:pt x="3613" y="21071"/>
                  </a:lnTo>
                  <a:cubicBezTo>
                    <a:pt x="3613" y="21364"/>
                    <a:pt x="3845" y="21600"/>
                    <a:pt x="4121" y="21600"/>
                  </a:cubicBezTo>
                  <a:lnTo>
                    <a:pt x="7312" y="21600"/>
                  </a:lnTo>
                  <a:cubicBezTo>
                    <a:pt x="7593" y="21600"/>
                    <a:pt x="7820" y="21364"/>
                    <a:pt x="7820" y="21071"/>
                  </a:cubicBezTo>
                  <a:lnTo>
                    <a:pt x="7820" y="12619"/>
                  </a:lnTo>
                  <a:cubicBezTo>
                    <a:pt x="7820" y="12326"/>
                    <a:pt x="7593" y="12089"/>
                    <a:pt x="7312" y="12089"/>
                  </a:cubicBezTo>
                  <a:lnTo>
                    <a:pt x="4121" y="12089"/>
                  </a:lnTo>
                  <a:close/>
                  <a:moveTo>
                    <a:pt x="14288" y="12089"/>
                  </a:moveTo>
                  <a:cubicBezTo>
                    <a:pt x="14007" y="12089"/>
                    <a:pt x="13780" y="12326"/>
                    <a:pt x="13780" y="12619"/>
                  </a:cubicBezTo>
                  <a:lnTo>
                    <a:pt x="13780" y="21071"/>
                  </a:lnTo>
                  <a:cubicBezTo>
                    <a:pt x="13780" y="21364"/>
                    <a:pt x="14007" y="21600"/>
                    <a:pt x="14288" y="21600"/>
                  </a:cubicBezTo>
                  <a:lnTo>
                    <a:pt x="17479" y="21600"/>
                  </a:lnTo>
                  <a:cubicBezTo>
                    <a:pt x="17754" y="21600"/>
                    <a:pt x="17987" y="21364"/>
                    <a:pt x="17987" y="21071"/>
                  </a:cubicBezTo>
                  <a:lnTo>
                    <a:pt x="17987" y="12619"/>
                  </a:lnTo>
                  <a:cubicBezTo>
                    <a:pt x="17987" y="12326"/>
                    <a:pt x="17759" y="12089"/>
                    <a:pt x="17479" y="12089"/>
                  </a:cubicBezTo>
                  <a:lnTo>
                    <a:pt x="14288" y="120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678864" y="332261"/>
              <a:ext cx="1531179" cy="577414"/>
            </a:xfrm>
            <a:custGeom>
              <a:rect b="b" l="l" r="r" t="t"/>
              <a:pathLst>
                <a:path extrusionOk="0" h="21586" w="21600">
                  <a:moveTo>
                    <a:pt x="5492" y="0"/>
                  </a:moveTo>
                  <a:cubicBezTo>
                    <a:pt x="4405" y="0"/>
                    <a:pt x="3384" y="1131"/>
                    <a:pt x="2617" y="3165"/>
                  </a:cubicBezTo>
                  <a:cubicBezTo>
                    <a:pt x="2081" y="4583"/>
                    <a:pt x="1714" y="6332"/>
                    <a:pt x="1541" y="8237"/>
                  </a:cubicBezTo>
                  <a:lnTo>
                    <a:pt x="0" y="8237"/>
                  </a:lnTo>
                  <a:lnTo>
                    <a:pt x="0" y="11460"/>
                  </a:lnTo>
                  <a:lnTo>
                    <a:pt x="1432" y="11460"/>
                  </a:lnTo>
                  <a:cubicBezTo>
                    <a:pt x="1459" y="12291"/>
                    <a:pt x="1466" y="12361"/>
                    <a:pt x="1471" y="12404"/>
                  </a:cubicBezTo>
                  <a:cubicBezTo>
                    <a:pt x="1601" y="14668"/>
                    <a:pt x="1990" y="16759"/>
                    <a:pt x="2617" y="18421"/>
                  </a:cubicBezTo>
                  <a:cubicBezTo>
                    <a:pt x="3384" y="20455"/>
                    <a:pt x="4411" y="21586"/>
                    <a:pt x="5492" y="21586"/>
                  </a:cubicBezTo>
                  <a:cubicBezTo>
                    <a:pt x="7638" y="21586"/>
                    <a:pt x="9421" y="17129"/>
                    <a:pt x="9546" y="11442"/>
                  </a:cubicBezTo>
                  <a:lnTo>
                    <a:pt x="9553" y="11173"/>
                  </a:lnTo>
                  <a:lnTo>
                    <a:pt x="9639" y="11030"/>
                  </a:lnTo>
                  <a:cubicBezTo>
                    <a:pt x="9898" y="10600"/>
                    <a:pt x="10304" y="10054"/>
                    <a:pt x="10801" y="10054"/>
                  </a:cubicBezTo>
                  <a:cubicBezTo>
                    <a:pt x="11298" y="10054"/>
                    <a:pt x="11704" y="10600"/>
                    <a:pt x="11963" y="11030"/>
                  </a:cubicBezTo>
                  <a:lnTo>
                    <a:pt x="12049" y="11173"/>
                  </a:lnTo>
                  <a:lnTo>
                    <a:pt x="12054" y="11442"/>
                  </a:lnTo>
                  <a:cubicBezTo>
                    <a:pt x="12184" y="17129"/>
                    <a:pt x="13962" y="21571"/>
                    <a:pt x="16108" y="21586"/>
                  </a:cubicBezTo>
                  <a:cubicBezTo>
                    <a:pt x="17195" y="21600"/>
                    <a:pt x="18218" y="20469"/>
                    <a:pt x="18985" y="18421"/>
                  </a:cubicBezTo>
                  <a:cubicBezTo>
                    <a:pt x="19607" y="16773"/>
                    <a:pt x="20001" y="14668"/>
                    <a:pt x="20130" y="12404"/>
                  </a:cubicBezTo>
                  <a:cubicBezTo>
                    <a:pt x="20136" y="12361"/>
                    <a:pt x="20141" y="12291"/>
                    <a:pt x="20168" y="11460"/>
                  </a:cubicBezTo>
                  <a:lnTo>
                    <a:pt x="21600" y="11460"/>
                  </a:lnTo>
                  <a:lnTo>
                    <a:pt x="21600" y="8237"/>
                  </a:lnTo>
                  <a:lnTo>
                    <a:pt x="20071" y="8237"/>
                  </a:lnTo>
                  <a:cubicBezTo>
                    <a:pt x="19898" y="6332"/>
                    <a:pt x="19536" y="4583"/>
                    <a:pt x="18995" y="3165"/>
                  </a:cubicBezTo>
                  <a:cubicBezTo>
                    <a:pt x="18228" y="1131"/>
                    <a:pt x="17207" y="0"/>
                    <a:pt x="16120" y="0"/>
                  </a:cubicBezTo>
                  <a:cubicBezTo>
                    <a:pt x="16099" y="0"/>
                    <a:pt x="16071" y="0"/>
                    <a:pt x="16049" y="0"/>
                  </a:cubicBezTo>
                  <a:cubicBezTo>
                    <a:pt x="14276" y="86"/>
                    <a:pt x="12709" y="3262"/>
                    <a:pt x="12211" y="7789"/>
                  </a:cubicBezTo>
                  <a:lnTo>
                    <a:pt x="12147" y="8362"/>
                  </a:lnTo>
                  <a:lnTo>
                    <a:pt x="11941" y="8134"/>
                  </a:lnTo>
                  <a:cubicBezTo>
                    <a:pt x="11644" y="7819"/>
                    <a:pt x="11255" y="7489"/>
                    <a:pt x="10806" y="7489"/>
                  </a:cubicBezTo>
                  <a:cubicBezTo>
                    <a:pt x="10357" y="7489"/>
                    <a:pt x="9968" y="7804"/>
                    <a:pt x="9671" y="8134"/>
                  </a:cubicBezTo>
                  <a:lnTo>
                    <a:pt x="9465" y="8362"/>
                  </a:lnTo>
                  <a:lnTo>
                    <a:pt x="9400" y="7789"/>
                  </a:lnTo>
                  <a:cubicBezTo>
                    <a:pt x="8909" y="3262"/>
                    <a:pt x="7336" y="72"/>
                    <a:pt x="5563" y="0"/>
                  </a:cubicBezTo>
                  <a:cubicBezTo>
                    <a:pt x="5541" y="0"/>
                    <a:pt x="5513" y="0"/>
                    <a:pt x="5492" y="0"/>
                  </a:cubicBezTo>
                  <a:close/>
                  <a:moveTo>
                    <a:pt x="16120" y="3120"/>
                  </a:moveTo>
                  <a:cubicBezTo>
                    <a:pt x="17709" y="3120"/>
                    <a:pt x="19005" y="6559"/>
                    <a:pt x="19005" y="10770"/>
                  </a:cubicBezTo>
                  <a:cubicBezTo>
                    <a:pt x="19005" y="12833"/>
                    <a:pt x="18703" y="14754"/>
                    <a:pt x="18157" y="16200"/>
                  </a:cubicBezTo>
                  <a:cubicBezTo>
                    <a:pt x="17622" y="17619"/>
                    <a:pt x="16919" y="18406"/>
                    <a:pt x="16167" y="18434"/>
                  </a:cubicBezTo>
                  <a:cubicBezTo>
                    <a:pt x="16151" y="18434"/>
                    <a:pt x="16130" y="18434"/>
                    <a:pt x="16113" y="18434"/>
                  </a:cubicBezTo>
                  <a:cubicBezTo>
                    <a:pt x="15346" y="18434"/>
                    <a:pt x="14622" y="17634"/>
                    <a:pt x="14076" y="16187"/>
                  </a:cubicBezTo>
                  <a:cubicBezTo>
                    <a:pt x="13530" y="14740"/>
                    <a:pt x="13233" y="12819"/>
                    <a:pt x="13233" y="10770"/>
                  </a:cubicBezTo>
                  <a:cubicBezTo>
                    <a:pt x="13233" y="6559"/>
                    <a:pt x="14531" y="3106"/>
                    <a:pt x="16120" y="3120"/>
                  </a:cubicBezTo>
                  <a:close/>
                  <a:moveTo>
                    <a:pt x="5487" y="3151"/>
                  </a:moveTo>
                  <a:cubicBezTo>
                    <a:pt x="7076" y="3137"/>
                    <a:pt x="8373" y="6572"/>
                    <a:pt x="8373" y="10797"/>
                  </a:cubicBezTo>
                  <a:cubicBezTo>
                    <a:pt x="8379" y="12817"/>
                    <a:pt x="8082" y="14740"/>
                    <a:pt x="7536" y="16187"/>
                  </a:cubicBezTo>
                  <a:cubicBezTo>
                    <a:pt x="6990" y="17648"/>
                    <a:pt x="6265" y="18434"/>
                    <a:pt x="5492" y="18434"/>
                  </a:cubicBezTo>
                  <a:cubicBezTo>
                    <a:pt x="5475" y="18434"/>
                    <a:pt x="5454" y="18434"/>
                    <a:pt x="5438" y="18434"/>
                  </a:cubicBezTo>
                  <a:cubicBezTo>
                    <a:pt x="4686" y="18406"/>
                    <a:pt x="3985" y="17604"/>
                    <a:pt x="3449" y="16200"/>
                  </a:cubicBezTo>
                  <a:cubicBezTo>
                    <a:pt x="2903" y="14754"/>
                    <a:pt x="2600" y="12831"/>
                    <a:pt x="2600" y="10797"/>
                  </a:cubicBezTo>
                  <a:cubicBezTo>
                    <a:pt x="2600" y="6586"/>
                    <a:pt x="3892" y="3151"/>
                    <a:pt x="5487" y="31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6" name="Google Shape;136;p6"/>
            <p:cNvSpPr txBox="1"/>
            <p:nvPr/>
          </p:nvSpPr>
          <p:spPr>
            <a:xfrm>
              <a:off x="3678864" y="1489922"/>
              <a:ext cx="3123286" cy="4613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2400"/>
                <a:buFont typeface="Helvetica Neue"/>
                <a:buNone/>
              </a:pPr>
              <a:r>
                <a:rPr b="0" i="0" lang="en-US" sz="24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When you wanna look</a:t>
              </a:r>
              <a:endParaRPr/>
            </a:p>
          </p:txBody>
        </p:sp>
        <p:sp>
          <p:nvSpPr>
            <p:cNvPr id="137" name="Google Shape;137;p6"/>
            <p:cNvSpPr txBox="1"/>
            <p:nvPr/>
          </p:nvSpPr>
          <p:spPr>
            <a:xfrm>
              <a:off x="2684791" y="3657706"/>
              <a:ext cx="1661161" cy="4613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2400"/>
                <a:buFont typeface="Helvetica Neue"/>
                <a:buNone/>
              </a:pPr>
              <a:r>
                <a:rPr b="0" i="0" lang="en-US" sz="24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Multi-Asset</a:t>
              </a:r>
              <a:endParaRPr/>
            </a:p>
          </p:txBody>
        </p:sp>
      </p:grpSp>
      <p:grpSp>
        <p:nvGrpSpPr>
          <p:cNvPr id="138" name="Google Shape;138;p6"/>
          <p:cNvGrpSpPr/>
          <p:nvPr/>
        </p:nvGrpSpPr>
        <p:grpSpPr>
          <a:xfrm>
            <a:off x="9453686" y="3594895"/>
            <a:ext cx="2740807" cy="6526210"/>
            <a:chOff x="0" y="-1"/>
            <a:chExt cx="2740806" cy="6526209"/>
          </a:xfrm>
        </p:grpSpPr>
        <p:grpSp>
          <p:nvGrpSpPr>
            <p:cNvPr id="139" name="Google Shape;139;p6"/>
            <p:cNvGrpSpPr/>
            <p:nvPr/>
          </p:nvGrpSpPr>
          <p:grpSpPr>
            <a:xfrm>
              <a:off x="0" y="-1"/>
              <a:ext cx="2740806" cy="5651773"/>
              <a:chOff x="0" y="0"/>
              <a:chExt cx="2740805" cy="5651771"/>
            </a:xfrm>
          </p:grpSpPr>
          <p:pic>
            <p:nvPicPr>
              <p:cNvPr descr="lightm-fragment-1.png" id="140" name="Google Shape;140;p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1578583"/>
                <a:ext cx="1143856" cy="11438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lightm-fragment-2.png" id="141" name="Google Shape;141;p6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596949" y="1578583"/>
                <a:ext cx="1143856" cy="114385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Lightm_outlined.png" id="142" name="Google Shape;142;p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622927" y="0"/>
                <a:ext cx="1143857" cy="1143856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43" name="Google Shape;143;p6"/>
              <p:cNvCxnSpPr/>
              <p:nvPr/>
            </p:nvCxnSpPr>
            <p:spPr>
              <a:xfrm flipH="1">
                <a:off x="610752" y="1244643"/>
                <a:ext cx="240901" cy="240902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cxnSp>
            <p:nvCxnSpPr>
              <p:cNvPr id="144" name="Google Shape;144;p6"/>
              <p:cNvCxnSpPr/>
              <p:nvPr/>
            </p:nvCxnSpPr>
            <p:spPr>
              <a:xfrm>
                <a:off x="1471119" y="1243062"/>
                <a:ext cx="244064" cy="244064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cxnSp>
            <p:nvCxnSpPr>
              <p:cNvPr id="145" name="Google Shape;145;p6"/>
              <p:cNvCxnSpPr/>
              <p:nvPr/>
            </p:nvCxnSpPr>
            <p:spPr>
              <a:xfrm flipH="1">
                <a:off x="1342976" y="2610658"/>
                <a:ext cx="1" cy="1143857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med" w="med" type="triangle"/>
              </a:ln>
            </p:spPr>
          </p:cxnSp>
          <p:pic>
            <p:nvPicPr>
              <p:cNvPr descr="Lightm.png" id="146" name="Google Shape;146;p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12105" y="3990026"/>
                <a:ext cx="1661745" cy="166174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47" name="Google Shape;147;p6"/>
            <p:cNvSpPr txBox="1"/>
            <p:nvPr/>
          </p:nvSpPr>
          <p:spPr>
            <a:xfrm>
              <a:off x="542564" y="6064842"/>
              <a:ext cx="1655675" cy="4613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E5E5E"/>
                </a:buClr>
                <a:buSzPts val="2400"/>
                <a:buFont typeface="Helvetica Neue"/>
                <a:buNone/>
              </a:pPr>
              <a:r>
                <a:rPr b="0" i="0" lang="en-US" sz="2400" u="none" cap="none" strike="noStrike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Equippable</a:t>
              </a:r>
              <a:endParaRPr/>
            </a:p>
          </p:txBody>
        </p:sp>
      </p:grpSp>
      <p:pic>
        <p:nvPicPr>
          <p:cNvPr descr="Lightm.png" id="148" name="Google Shape;148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6"/>
          <p:cNvCxnSpPr/>
          <p:nvPr/>
        </p:nvCxnSpPr>
        <p:spPr>
          <a:xfrm>
            <a:off x="1633713" y="7220622"/>
            <a:ext cx="6802151" cy="1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50" name="Google Shape;150;p6"/>
          <p:cNvCxnSpPr/>
          <p:nvPr/>
        </p:nvCxnSpPr>
        <p:spPr>
          <a:xfrm flipH="1" rot="10800000">
            <a:off x="9008976" y="3377977"/>
            <a:ext cx="1" cy="768529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RMRK_pink_200px.png" id="151" name="Google Shape;151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6286824" y="10437332"/>
            <a:ext cx="4364633" cy="1433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57" name="Google Shape;157;p7"/>
          <p:cNvSpPr txBox="1"/>
          <p:nvPr/>
        </p:nvSpPr>
        <p:spPr>
          <a:xfrm>
            <a:off x="1255449" y="3161959"/>
            <a:ext cx="10517370" cy="8895768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嵌套性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NFT可以持有NFT。这有助于建立NFT之间的关系网络。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例子: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我想以NFT的形式发行一张数字专辑。这张专辑本身就是一个NFT，专辑中的每首歌也都是一个NFT。借助Nestable，我们可以很容易地表达专辑NFT和歌曲NFT之间的关系。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更灵活的Soul bound。基于Nestable特性，我们可以做到让某NFT是其父NFT的SBT，而其父NFT是可转移的，这能够契合更多SBT的使用场景。</a:t>
            </a:r>
            <a:endParaRPr/>
          </a:p>
        </p:txBody>
      </p:sp>
      <p:pic>
        <p:nvPicPr>
          <p:cNvPr descr="Lightm.png" id="158" name="Google Shape;15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7"/>
          <p:cNvGrpSpPr/>
          <p:nvPr/>
        </p:nvGrpSpPr>
        <p:grpSpPr>
          <a:xfrm>
            <a:off x="14673556" y="4142345"/>
            <a:ext cx="6608702" cy="5431313"/>
            <a:chOff x="-2" y="0"/>
            <a:chExt cx="6608700" cy="5431312"/>
          </a:xfrm>
        </p:grpSpPr>
        <p:grpSp>
          <p:nvGrpSpPr>
            <p:cNvPr id="160" name="Google Shape;160;p7"/>
            <p:cNvGrpSpPr/>
            <p:nvPr/>
          </p:nvGrpSpPr>
          <p:grpSpPr>
            <a:xfrm>
              <a:off x="-2" y="0"/>
              <a:ext cx="6608700" cy="5431312"/>
              <a:chOff x="-1" y="0"/>
              <a:chExt cx="6608698" cy="5431311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1804697" y="0"/>
                <a:ext cx="2999303" cy="2314075"/>
              </a:xfrm>
              <a:custGeom>
                <a:rect b="b" l="l" r="r" t="t"/>
                <a:pathLst>
                  <a:path extrusionOk="0" h="21600" w="21600">
                    <a:moveTo>
                      <a:pt x="923" y="0"/>
                    </a:moveTo>
                    <a:cubicBezTo>
                      <a:pt x="410" y="0"/>
                      <a:pt x="0" y="538"/>
                      <a:pt x="0" y="1196"/>
                    </a:cubicBezTo>
                    <a:lnTo>
                      <a:pt x="0" y="20404"/>
                    </a:lnTo>
                    <a:cubicBezTo>
                      <a:pt x="0" y="21062"/>
                      <a:pt x="415" y="21600"/>
                      <a:pt x="923" y="21600"/>
                    </a:cubicBezTo>
                    <a:lnTo>
                      <a:pt x="20677" y="21600"/>
                    </a:lnTo>
                    <a:cubicBezTo>
                      <a:pt x="21190" y="21600"/>
                      <a:pt x="21600" y="21062"/>
                      <a:pt x="21600" y="20404"/>
                    </a:cubicBezTo>
                    <a:lnTo>
                      <a:pt x="21600" y="1196"/>
                    </a:lnTo>
                    <a:cubicBezTo>
                      <a:pt x="21600" y="531"/>
                      <a:pt x="21185" y="0"/>
                      <a:pt x="20677" y="0"/>
                    </a:cubicBezTo>
                    <a:lnTo>
                      <a:pt x="923" y="0"/>
                    </a:lnTo>
                    <a:close/>
                    <a:moveTo>
                      <a:pt x="18324" y="1098"/>
                    </a:moveTo>
                    <a:lnTo>
                      <a:pt x="18643" y="1098"/>
                    </a:lnTo>
                    <a:cubicBezTo>
                      <a:pt x="18680" y="1098"/>
                      <a:pt x="18712" y="1141"/>
                      <a:pt x="18712" y="1190"/>
                    </a:cubicBezTo>
                    <a:lnTo>
                      <a:pt x="18712" y="1797"/>
                    </a:lnTo>
                    <a:cubicBezTo>
                      <a:pt x="18712" y="1839"/>
                      <a:pt x="18729" y="1881"/>
                      <a:pt x="18756" y="1902"/>
                    </a:cubicBezTo>
                    <a:lnTo>
                      <a:pt x="19133" y="2191"/>
                    </a:lnTo>
                    <a:cubicBezTo>
                      <a:pt x="19182" y="2226"/>
                      <a:pt x="19214" y="2296"/>
                      <a:pt x="19214" y="2373"/>
                    </a:cubicBezTo>
                    <a:lnTo>
                      <a:pt x="19214" y="3562"/>
                    </a:lnTo>
                    <a:cubicBezTo>
                      <a:pt x="19214" y="3625"/>
                      <a:pt x="19170" y="3680"/>
                      <a:pt x="19122" y="3680"/>
                    </a:cubicBezTo>
                    <a:lnTo>
                      <a:pt x="18771" y="3680"/>
                    </a:lnTo>
                    <a:cubicBezTo>
                      <a:pt x="18738" y="3680"/>
                      <a:pt x="18707" y="3716"/>
                      <a:pt x="18707" y="3765"/>
                    </a:cubicBezTo>
                    <a:lnTo>
                      <a:pt x="18707" y="3995"/>
                    </a:lnTo>
                    <a:cubicBezTo>
                      <a:pt x="18707" y="4044"/>
                      <a:pt x="18733" y="4093"/>
                      <a:pt x="18771" y="4107"/>
                    </a:cubicBezTo>
                    <a:cubicBezTo>
                      <a:pt x="19246" y="4275"/>
                      <a:pt x="19592" y="4835"/>
                      <a:pt x="19592" y="5499"/>
                    </a:cubicBezTo>
                    <a:cubicBezTo>
                      <a:pt x="19609" y="6164"/>
                      <a:pt x="19263" y="6724"/>
                      <a:pt x="18788" y="6892"/>
                    </a:cubicBezTo>
                    <a:cubicBezTo>
                      <a:pt x="18750" y="6906"/>
                      <a:pt x="18723" y="6955"/>
                      <a:pt x="18723" y="7004"/>
                    </a:cubicBezTo>
                    <a:lnTo>
                      <a:pt x="18723" y="13238"/>
                    </a:lnTo>
                    <a:cubicBezTo>
                      <a:pt x="18723" y="14022"/>
                      <a:pt x="18560" y="14799"/>
                      <a:pt x="18258" y="15477"/>
                    </a:cubicBezTo>
                    <a:lnTo>
                      <a:pt x="17556" y="17052"/>
                    </a:lnTo>
                    <a:cubicBezTo>
                      <a:pt x="17540" y="17094"/>
                      <a:pt x="17551" y="17144"/>
                      <a:pt x="17578" y="17165"/>
                    </a:cubicBezTo>
                    <a:lnTo>
                      <a:pt x="17644" y="17214"/>
                    </a:lnTo>
                    <a:cubicBezTo>
                      <a:pt x="17676" y="17235"/>
                      <a:pt x="17686" y="17290"/>
                      <a:pt x="17664" y="17325"/>
                    </a:cubicBezTo>
                    <a:lnTo>
                      <a:pt x="17271" y="18206"/>
                    </a:lnTo>
                    <a:cubicBezTo>
                      <a:pt x="17255" y="18248"/>
                      <a:pt x="17266" y="18299"/>
                      <a:pt x="17293" y="18320"/>
                    </a:cubicBezTo>
                    <a:lnTo>
                      <a:pt x="18577" y="19278"/>
                    </a:lnTo>
                    <a:cubicBezTo>
                      <a:pt x="18609" y="19299"/>
                      <a:pt x="18620" y="19354"/>
                      <a:pt x="18599" y="19389"/>
                    </a:cubicBezTo>
                    <a:lnTo>
                      <a:pt x="18562" y="19475"/>
                    </a:lnTo>
                    <a:cubicBezTo>
                      <a:pt x="18545" y="19517"/>
                      <a:pt x="18501" y="19529"/>
                      <a:pt x="18474" y="19501"/>
                    </a:cubicBezTo>
                    <a:lnTo>
                      <a:pt x="17195" y="18550"/>
                    </a:lnTo>
                    <a:cubicBezTo>
                      <a:pt x="17163" y="18529"/>
                      <a:pt x="17125" y="18543"/>
                      <a:pt x="17109" y="18578"/>
                    </a:cubicBezTo>
                    <a:lnTo>
                      <a:pt x="17006" y="18810"/>
                    </a:lnTo>
                    <a:cubicBezTo>
                      <a:pt x="16990" y="18852"/>
                      <a:pt x="17001" y="18900"/>
                      <a:pt x="17028" y="18921"/>
                    </a:cubicBezTo>
                    <a:lnTo>
                      <a:pt x="17141" y="19004"/>
                    </a:lnTo>
                    <a:cubicBezTo>
                      <a:pt x="17173" y="19025"/>
                      <a:pt x="17185" y="19081"/>
                      <a:pt x="17163" y="19116"/>
                    </a:cubicBezTo>
                    <a:lnTo>
                      <a:pt x="16537" y="20515"/>
                    </a:lnTo>
                    <a:cubicBezTo>
                      <a:pt x="16521" y="20557"/>
                      <a:pt x="16476" y="20572"/>
                      <a:pt x="16449" y="20544"/>
                    </a:cubicBezTo>
                    <a:lnTo>
                      <a:pt x="15370" y="19733"/>
                    </a:lnTo>
                    <a:cubicBezTo>
                      <a:pt x="15337" y="19712"/>
                      <a:pt x="15328" y="19656"/>
                      <a:pt x="15349" y="19621"/>
                    </a:cubicBezTo>
                    <a:lnTo>
                      <a:pt x="15975" y="18222"/>
                    </a:lnTo>
                    <a:cubicBezTo>
                      <a:pt x="15991" y="18180"/>
                      <a:pt x="16034" y="18165"/>
                      <a:pt x="16061" y="18193"/>
                    </a:cubicBezTo>
                    <a:lnTo>
                      <a:pt x="16174" y="18276"/>
                    </a:lnTo>
                    <a:cubicBezTo>
                      <a:pt x="16207" y="18297"/>
                      <a:pt x="16244" y="18285"/>
                      <a:pt x="16260" y="18250"/>
                    </a:cubicBezTo>
                    <a:lnTo>
                      <a:pt x="16920" y="16765"/>
                    </a:lnTo>
                    <a:cubicBezTo>
                      <a:pt x="16936" y="16723"/>
                      <a:pt x="16979" y="16709"/>
                      <a:pt x="17006" y="16737"/>
                    </a:cubicBezTo>
                    <a:lnTo>
                      <a:pt x="17070" y="16787"/>
                    </a:lnTo>
                    <a:cubicBezTo>
                      <a:pt x="17103" y="16808"/>
                      <a:pt x="17142" y="16794"/>
                      <a:pt x="17158" y="16759"/>
                    </a:cubicBezTo>
                    <a:lnTo>
                      <a:pt x="17860" y="15184"/>
                    </a:lnTo>
                    <a:cubicBezTo>
                      <a:pt x="18124" y="14597"/>
                      <a:pt x="18258" y="13926"/>
                      <a:pt x="18258" y="13247"/>
                    </a:cubicBezTo>
                    <a:lnTo>
                      <a:pt x="18258" y="6997"/>
                    </a:lnTo>
                    <a:cubicBezTo>
                      <a:pt x="18258" y="6948"/>
                      <a:pt x="18232" y="6900"/>
                      <a:pt x="18194" y="6886"/>
                    </a:cubicBezTo>
                    <a:cubicBezTo>
                      <a:pt x="17724" y="6718"/>
                      <a:pt x="17374" y="6158"/>
                      <a:pt x="17374" y="5493"/>
                    </a:cubicBezTo>
                    <a:cubicBezTo>
                      <a:pt x="17374" y="4828"/>
                      <a:pt x="17719" y="4268"/>
                      <a:pt x="18194" y="4100"/>
                    </a:cubicBezTo>
                    <a:cubicBezTo>
                      <a:pt x="18232" y="4086"/>
                      <a:pt x="18258" y="4037"/>
                      <a:pt x="18258" y="3988"/>
                    </a:cubicBezTo>
                    <a:lnTo>
                      <a:pt x="18258" y="3757"/>
                    </a:lnTo>
                    <a:cubicBezTo>
                      <a:pt x="18258" y="3715"/>
                      <a:pt x="18232" y="3674"/>
                      <a:pt x="18194" y="3674"/>
                    </a:cubicBezTo>
                    <a:lnTo>
                      <a:pt x="17843" y="3674"/>
                    </a:lnTo>
                    <a:cubicBezTo>
                      <a:pt x="17794" y="3674"/>
                      <a:pt x="17752" y="3619"/>
                      <a:pt x="17752" y="3556"/>
                    </a:cubicBezTo>
                    <a:lnTo>
                      <a:pt x="17752" y="2366"/>
                    </a:lnTo>
                    <a:cubicBezTo>
                      <a:pt x="17752" y="2289"/>
                      <a:pt x="17784" y="2217"/>
                      <a:pt x="17833" y="2182"/>
                    </a:cubicBezTo>
                    <a:lnTo>
                      <a:pt x="18211" y="1896"/>
                    </a:lnTo>
                    <a:cubicBezTo>
                      <a:pt x="18238" y="1875"/>
                      <a:pt x="18253" y="1833"/>
                      <a:pt x="18253" y="1791"/>
                    </a:cubicBezTo>
                    <a:lnTo>
                      <a:pt x="18253" y="1190"/>
                    </a:lnTo>
                    <a:cubicBezTo>
                      <a:pt x="18253" y="1141"/>
                      <a:pt x="18286" y="1098"/>
                      <a:pt x="18324" y="1098"/>
                    </a:cubicBezTo>
                    <a:close/>
                    <a:moveTo>
                      <a:pt x="8471" y="1323"/>
                    </a:moveTo>
                    <a:cubicBezTo>
                      <a:pt x="12498" y="1323"/>
                      <a:pt x="15781" y="5578"/>
                      <a:pt x="15781" y="10798"/>
                    </a:cubicBezTo>
                    <a:cubicBezTo>
                      <a:pt x="15781" y="16018"/>
                      <a:pt x="12509" y="20279"/>
                      <a:pt x="8476" y="20279"/>
                    </a:cubicBezTo>
                    <a:cubicBezTo>
                      <a:pt x="4443" y="20279"/>
                      <a:pt x="1161" y="16025"/>
                      <a:pt x="1161" y="10798"/>
                    </a:cubicBezTo>
                    <a:cubicBezTo>
                      <a:pt x="1161" y="5571"/>
                      <a:pt x="4443" y="1323"/>
                      <a:pt x="8471" y="1323"/>
                    </a:cubicBezTo>
                    <a:close/>
                    <a:moveTo>
                      <a:pt x="8476" y="1883"/>
                    </a:moveTo>
                    <a:cubicBezTo>
                      <a:pt x="4681" y="1883"/>
                      <a:pt x="1598" y="5886"/>
                      <a:pt x="1598" y="10798"/>
                    </a:cubicBezTo>
                    <a:cubicBezTo>
                      <a:pt x="1598" y="15710"/>
                      <a:pt x="4686" y="19711"/>
                      <a:pt x="8476" y="19711"/>
                    </a:cubicBezTo>
                    <a:cubicBezTo>
                      <a:pt x="12266" y="19711"/>
                      <a:pt x="15354" y="15710"/>
                      <a:pt x="15354" y="10798"/>
                    </a:cubicBezTo>
                    <a:cubicBezTo>
                      <a:pt x="15354" y="5886"/>
                      <a:pt x="12266" y="1883"/>
                      <a:pt x="8476" y="1883"/>
                    </a:cubicBezTo>
                    <a:close/>
                    <a:moveTo>
                      <a:pt x="8476" y="8852"/>
                    </a:moveTo>
                    <a:cubicBezTo>
                      <a:pt x="9307" y="8852"/>
                      <a:pt x="9978" y="9720"/>
                      <a:pt x="9978" y="10798"/>
                    </a:cubicBezTo>
                    <a:cubicBezTo>
                      <a:pt x="9972" y="11875"/>
                      <a:pt x="9302" y="12742"/>
                      <a:pt x="8476" y="12742"/>
                    </a:cubicBezTo>
                    <a:cubicBezTo>
                      <a:pt x="7650" y="12742"/>
                      <a:pt x="6974" y="11875"/>
                      <a:pt x="6974" y="10798"/>
                    </a:cubicBezTo>
                    <a:cubicBezTo>
                      <a:pt x="6974" y="9727"/>
                      <a:pt x="7645" y="8852"/>
                      <a:pt x="8476" y="8852"/>
                    </a:cubicBezTo>
                    <a:close/>
                    <a:moveTo>
                      <a:pt x="8476" y="10356"/>
                    </a:moveTo>
                    <a:cubicBezTo>
                      <a:pt x="8389" y="10356"/>
                      <a:pt x="8301" y="10399"/>
                      <a:pt x="8235" y="10485"/>
                    </a:cubicBezTo>
                    <a:cubicBezTo>
                      <a:pt x="8102" y="10657"/>
                      <a:pt x="8102" y="10936"/>
                      <a:pt x="8235" y="11108"/>
                    </a:cubicBezTo>
                    <a:cubicBezTo>
                      <a:pt x="8368" y="11280"/>
                      <a:pt x="8584" y="11280"/>
                      <a:pt x="8717" y="11108"/>
                    </a:cubicBezTo>
                    <a:cubicBezTo>
                      <a:pt x="8850" y="10936"/>
                      <a:pt x="8850" y="10657"/>
                      <a:pt x="8717" y="10485"/>
                    </a:cubicBezTo>
                    <a:cubicBezTo>
                      <a:pt x="8651" y="10399"/>
                      <a:pt x="8563" y="10356"/>
                      <a:pt x="8476" y="10356"/>
                    </a:cubicBezTo>
                    <a:close/>
                    <a:moveTo>
                      <a:pt x="1566" y="18781"/>
                    </a:moveTo>
                    <a:cubicBezTo>
                      <a:pt x="1884" y="18781"/>
                      <a:pt x="2138" y="19117"/>
                      <a:pt x="2138" y="19523"/>
                    </a:cubicBezTo>
                    <a:cubicBezTo>
                      <a:pt x="2138" y="19936"/>
                      <a:pt x="1884" y="20264"/>
                      <a:pt x="1566" y="20264"/>
                    </a:cubicBezTo>
                    <a:cubicBezTo>
                      <a:pt x="1247" y="20264"/>
                      <a:pt x="994" y="19929"/>
                      <a:pt x="994" y="19523"/>
                    </a:cubicBezTo>
                    <a:cubicBezTo>
                      <a:pt x="994" y="19110"/>
                      <a:pt x="1253" y="18781"/>
                      <a:pt x="1566" y="18781"/>
                    </a:cubicBezTo>
                    <a:close/>
                    <a:moveTo>
                      <a:pt x="3202" y="18781"/>
                    </a:moveTo>
                    <a:cubicBezTo>
                      <a:pt x="3521" y="18781"/>
                      <a:pt x="3774" y="19117"/>
                      <a:pt x="3774" y="19523"/>
                    </a:cubicBezTo>
                    <a:cubicBezTo>
                      <a:pt x="3774" y="19936"/>
                      <a:pt x="3521" y="20264"/>
                      <a:pt x="3202" y="20264"/>
                    </a:cubicBezTo>
                    <a:cubicBezTo>
                      <a:pt x="2884" y="20264"/>
                      <a:pt x="2629" y="19929"/>
                      <a:pt x="2629" y="19523"/>
                    </a:cubicBezTo>
                    <a:cubicBezTo>
                      <a:pt x="2629" y="19110"/>
                      <a:pt x="2889" y="18781"/>
                      <a:pt x="3202" y="18781"/>
                    </a:cubicBezTo>
                    <a:close/>
                    <a:moveTo>
                      <a:pt x="20002" y="18781"/>
                    </a:moveTo>
                    <a:cubicBezTo>
                      <a:pt x="20321" y="18781"/>
                      <a:pt x="20574" y="19117"/>
                      <a:pt x="20574" y="19523"/>
                    </a:cubicBezTo>
                    <a:cubicBezTo>
                      <a:pt x="20580" y="19936"/>
                      <a:pt x="20321" y="20264"/>
                      <a:pt x="20002" y="20264"/>
                    </a:cubicBezTo>
                    <a:cubicBezTo>
                      <a:pt x="19684" y="20264"/>
                      <a:pt x="19430" y="19929"/>
                      <a:pt x="19430" y="19523"/>
                    </a:cubicBezTo>
                    <a:cubicBezTo>
                      <a:pt x="19430" y="19110"/>
                      <a:pt x="19689" y="18781"/>
                      <a:pt x="20002" y="1878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3200"/>
                  <a:buFont typeface="Helvetica Neue"/>
                  <a:buNone/>
                </a:pPr>
                <a:r>
                  <a:t/>
                </a:r>
                <a:endParaRPr b="0" i="0" sz="3200" u="none" cap="none" strike="noStrik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grpSp>
            <p:nvGrpSpPr>
              <p:cNvPr id="162" name="Google Shape;162;p7"/>
              <p:cNvGrpSpPr/>
              <p:nvPr/>
            </p:nvGrpSpPr>
            <p:grpSpPr>
              <a:xfrm>
                <a:off x="-1" y="4056365"/>
                <a:ext cx="6608698" cy="1374946"/>
                <a:chOff x="0" y="0"/>
                <a:chExt cx="6608696" cy="1374944"/>
              </a:xfrm>
            </p:grpSpPr>
            <p:sp>
              <p:nvSpPr>
                <p:cNvPr id="163" name="Google Shape;163;p7"/>
                <p:cNvSpPr/>
                <p:nvPr/>
              </p:nvSpPr>
              <p:spPr>
                <a:xfrm>
                  <a:off x="0" y="0"/>
                  <a:ext cx="1143856" cy="1374944"/>
                </a:xfrm>
                <a:custGeom>
                  <a:rect b="b" l="l" r="r" t="t"/>
                  <a:pathLst>
                    <a:path extrusionOk="0" h="21383" w="21113">
                      <a:moveTo>
                        <a:pt x="21113" y="0"/>
                      </a:moveTo>
                      <a:lnTo>
                        <a:pt x="6108" y="2350"/>
                      </a:lnTo>
                      <a:lnTo>
                        <a:pt x="6108" y="5125"/>
                      </a:lnTo>
                      <a:lnTo>
                        <a:pt x="6108" y="17126"/>
                      </a:lnTo>
                      <a:cubicBezTo>
                        <a:pt x="5809" y="16937"/>
                        <a:pt x="5437" y="16795"/>
                        <a:pt x="4989" y="16725"/>
                      </a:cubicBezTo>
                      <a:cubicBezTo>
                        <a:pt x="4776" y="16691"/>
                        <a:pt x="4556" y="16675"/>
                        <a:pt x="4334" y="16674"/>
                      </a:cubicBezTo>
                      <a:cubicBezTo>
                        <a:pt x="2785" y="16667"/>
                        <a:pt x="1107" y="17429"/>
                        <a:pt x="363" y="18542"/>
                      </a:cubicBezTo>
                      <a:cubicBezTo>
                        <a:pt x="-487" y="19815"/>
                        <a:pt x="205" y="21063"/>
                        <a:pt x="1909" y="21332"/>
                      </a:cubicBezTo>
                      <a:cubicBezTo>
                        <a:pt x="3613" y="21600"/>
                        <a:pt x="5685" y="20787"/>
                        <a:pt x="6535" y="19514"/>
                      </a:cubicBezTo>
                      <a:cubicBezTo>
                        <a:pt x="6784" y="19141"/>
                        <a:pt x="6886" y="18773"/>
                        <a:pt x="6884" y="18428"/>
                      </a:cubicBezTo>
                      <a:lnTo>
                        <a:pt x="6892" y="18428"/>
                      </a:lnTo>
                      <a:lnTo>
                        <a:pt x="6892" y="5003"/>
                      </a:lnTo>
                      <a:lnTo>
                        <a:pt x="20329" y="2901"/>
                      </a:lnTo>
                      <a:lnTo>
                        <a:pt x="20329" y="15019"/>
                      </a:lnTo>
                      <a:cubicBezTo>
                        <a:pt x="20028" y="14827"/>
                        <a:pt x="19654" y="14682"/>
                        <a:pt x="19201" y="14611"/>
                      </a:cubicBezTo>
                      <a:cubicBezTo>
                        <a:pt x="18988" y="14577"/>
                        <a:pt x="18768" y="14561"/>
                        <a:pt x="18546" y="14560"/>
                      </a:cubicBezTo>
                      <a:cubicBezTo>
                        <a:pt x="16997" y="14553"/>
                        <a:pt x="15319" y="15315"/>
                        <a:pt x="14575" y="16428"/>
                      </a:cubicBezTo>
                      <a:cubicBezTo>
                        <a:pt x="13725" y="17701"/>
                        <a:pt x="14417" y="18949"/>
                        <a:pt x="16121" y="19218"/>
                      </a:cubicBezTo>
                      <a:cubicBezTo>
                        <a:pt x="17825" y="19486"/>
                        <a:pt x="19897" y="18673"/>
                        <a:pt x="20747" y="17400"/>
                      </a:cubicBezTo>
                      <a:cubicBezTo>
                        <a:pt x="20960" y="17081"/>
                        <a:pt x="21077" y="16763"/>
                        <a:pt x="21104" y="16462"/>
                      </a:cubicBezTo>
                      <a:lnTo>
                        <a:pt x="21113" y="16462"/>
                      </a:lnTo>
                      <a:lnTo>
                        <a:pt x="21113" y="2777"/>
                      </a:lnTo>
                      <a:lnTo>
                        <a:pt x="21113" y="381"/>
                      </a:lnTo>
                      <a:lnTo>
                        <a:pt x="211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200"/>
                    <a:buFont typeface="Helvetica Neue"/>
                    <a:buNone/>
                  </a:pPr>
                  <a:r>
                    <a:t/>
                  </a:r>
                  <a:endParaRPr b="0" i="0" sz="3200" u="none" cap="none" strike="noStrik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164" name="Google Shape;164;p7"/>
                <p:cNvSpPr/>
                <p:nvPr/>
              </p:nvSpPr>
              <p:spPr>
                <a:xfrm>
                  <a:off x="5464840" y="0"/>
                  <a:ext cx="1143856" cy="1374944"/>
                </a:xfrm>
                <a:custGeom>
                  <a:rect b="b" l="l" r="r" t="t"/>
                  <a:pathLst>
                    <a:path extrusionOk="0" h="21383" w="21113">
                      <a:moveTo>
                        <a:pt x="21113" y="0"/>
                      </a:moveTo>
                      <a:lnTo>
                        <a:pt x="6108" y="2350"/>
                      </a:lnTo>
                      <a:lnTo>
                        <a:pt x="6108" y="5125"/>
                      </a:lnTo>
                      <a:lnTo>
                        <a:pt x="6108" y="17126"/>
                      </a:lnTo>
                      <a:cubicBezTo>
                        <a:pt x="5809" y="16937"/>
                        <a:pt x="5437" y="16795"/>
                        <a:pt x="4989" y="16725"/>
                      </a:cubicBezTo>
                      <a:cubicBezTo>
                        <a:pt x="4776" y="16691"/>
                        <a:pt x="4556" y="16675"/>
                        <a:pt x="4334" y="16674"/>
                      </a:cubicBezTo>
                      <a:cubicBezTo>
                        <a:pt x="2785" y="16667"/>
                        <a:pt x="1107" y="17429"/>
                        <a:pt x="363" y="18542"/>
                      </a:cubicBezTo>
                      <a:cubicBezTo>
                        <a:pt x="-487" y="19815"/>
                        <a:pt x="205" y="21063"/>
                        <a:pt x="1909" y="21332"/>
                      </a:cubicBezTo>
                      <a:cubicBezTo>
                        <a:pt x="3613" y="21600"/>
                        <a:pt x="5685" y="20787"/>
                        <a:pt x="6535" y="19514"/>
                      </a:cubicBezTo>
                      <a:cubicBezTo>
                        <a:pt x="6784" y="19141"/>
                        <a:pt x="6886" y="18773"/>
                        <a:pt x="6884" y="18428"/>
                      </a:cubicBezTo>
                      <a:lnTo>
                        <a:pt x="6892" y="18428"/>
                      </a:lnTo>
                      <a:lnTo>
                        <a:pt x="6892" y="5003"/>
                      </a:lnTo>
                      <a:lnTo>
                        <a:pt x="20329" y="2901"/>
                      </a:lnTo>
                      <a:lnTo>
                        <a:pt x="20329" y="15019"/>
                      </a:lnTo>
                      <a:cubicBezTo>
                        <a:pt x="20028" y="14827"/>
                        <a:pt x="19654" y="14682"/>
                        <a:pt x="19201" y="14611"/>
                      </a:cubicBezTo>
                      <a:cubicBezTo>
                        <a:pt x="18988" y="14577"/>
                        <a:pt x="18768" y="14561"/>
                        <a:pt x="18546" y="14560"/>
                      </a:cubicBezTo>
                      <a:cubicBezTo>
                        <a:pt x="16997" y="14553"/>
                        <a:pt x="15319" y="15315"/>
                        <a:pt x="14575" y="16428"/>
                      </a:cubicBezTo>
                      <a:cubicBezTo>
                        <a:pt x="13725" y="17701"/>
                        <a:pt x="14417" y="18949"/>
                        <a:pt x="16121" y="19218"/>
                      </a:cubicBezTo>
                      <a:cubicBezTo>
                        <a:pt x="17825" y="19486"/>
                        <a:pt x="19897" y="18673"/>
                        <a:pt x="20747" y="17400"/>
                      </a:cubicBezTo>
                      <a:cubicBezTo>
                        <a:pt x="20960" y="17081"/>
                        <a:pt x="21077" y="16763"/>
                        <a:pt x="21104" y="16462"/>
                      </a:cubicBezTo>
                      <a:lnTo>
                        <a:pt x="21113" y="16462"/>
                      </a:lnTo>
                      <a:lnTo>
                        <a:pt x="21113" y="2777"/>
                      </a:lnTo>
                      <a:lnTo>
                        <a:pt x="21113" y="381"/>
                      </a:lnTo>
                      <a:lnTo>
                        <a:pt x="211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200"/>
                    <a:buFont typeface="Helvetica Neue"/>
                    <a:buNone/>
                  </a:pPr>
                  <a:r>
                    <a:t/>
                  </a:r>
                  <a:endParaRPr b="0" i="0" sz="3200" u="none" cap="none" strike="noStrik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165" name="Google Shape;165;p7"/>
                <p:cNvSpPr/>
                <p:nvPr/>
              </p:nvSpPr>
              <p:spPr>
                <a:xfrm>
                  <a:off x="3643225" y="0"/>
                  <a:ext cx="1143857" cy="1374944"/>
                </a:xfrm>
                <a:custGeom>
                  <a:rect b="b" l="l" r="r" t="t"/>
                  <a:pathLst>
                    <a:path extrusionOk="0" h="21383" w="21113">
                      <a:moveTo>
                        <a:pt x="21113" y="0"/>
                      </a:moveTo>
                      <a:lnTo>
                        <a:pt x="6108" y="2350"/>
                      </a:lnTo>
                      <a:lnTo>
                        <a:pt x="6108" y="5125"/>
                      </a:lnTo>
                      <a:lnTo>
                        <a:pt x="6108" y="17126"/>
                      </a:lnTo>
                      <a:cubicBezTo>
                        <a:pt x="5809" y="16937"/>
                        <a:pt x="5437" y="16795"/>
                        <a:pt x="4989" y="16725"/>
                      </a:cubicBezTo>
                      <a:cubicBezTo>
                        <a:pt x="4776" y="16691"/>
                        <a:pt x="4556" y="16675"/>
                        <a:pt x="4334" y="16674"/>
                      </a:cubicBezTo>
                      <a:cubicBezTo>
                        <a:pt x="2785" y="16667"/>
                        <a:pt x="1107" y="17429"/>
                        <a:pt x="363" y="18542"/>
                      </a:cubicBezTo>
                      <a:cubicBezTo>
                        <a:pt x="-487" y="19815"/>
                        <a:pt x="205" y="21063"/>
                        <a:pt x="1909" y="21332"/>
                      </a:cubicBezTo>
                      <a:cubicBezTo>
                        <a:pt x="3613" y="21600"/>
                        <a:pt x="5685" y="20787"/>
                        <a:pt x="6535" y="19514"/>
                      </a:cubicBezTo>
                      <a:cubicBezTo>
                        <a:pt x="6784" y="19141"/>
                        <a:pt x="6886" y="18773"/>
                        <a:pt x="6884" y="18428"/>
                      </a:cubicBezTo>
                      <a:lnTo>
                        <a:pt x="6892" y="18428"/>
                      </a:lnTo>
                      <a:lnTo>
                        <a:pt x="6892" y="5003"/>
                      </a:lnTo>
                      <a:lnTo>
                        <a:pt x="20329" y="2901"/>
                      </a:lnTo>
                      <a:lnTo>
                        <a:pt x="20329" y="15019"/>
                      </a:lnTo>
                      <a:cubicBezTo>
                        <a:pt x="20028" y="14827"/>
                        <a:pt x="19654" y="14682"/>
                        <a:pt x="19201" y="14611"/>
                      </a:cubicBezTo>
                      <a:cubicBezTo>
                        <a:pt x="18988" y="14577"/>
                        <a:pt x="18768" y="14561"/>
                        <a:pt x="18546" y="14560"/>
                      </a:cubicBezTo>
                      <a:cubicBezTo>
                        <a:pt x="16997" y="14553"/>
                        <a:pt x="15319" y="15315"/>
                        <a:pt x="14575" y="16428"/>
                      </a:cubicBezTo>
                      <a:cubicBezTo>
                        <a:pt x="13725" y="17701"/>
                        <a:pt x="14417" y="18949"/>
                        <a:pt x="16121" y="19218"/>
                      </a:cubicBezTo>
                      <a:cubicBezTo>
                        <a:pt x="17825" y="19486"/>
                        <a:pt x="19897" y="18673"/>
                        <a:pt x="20747" y="17400"/>
                      </a:cubicBezTo>
                      <a:cubicBezTo>
                        <a:pt x="20960" y="17081"/>
                        <a:pt x="21077" y="16763"/>
                        <a:pt x="21104" y="16462"/>
                      </a:cubicBezTo>
                      <a:lnTo>
                        <a:pt x="21113" y="16462"/>
                      </a:lnTo>
                      <a:lnTo>
                        <a:pt x="21113" y="2777"/>
                      </a:lnTo>
                      <a:lnTo>
                        <a:pt x="21113" y="381"/>
                      </a:lnTo>
                      <a:lnTo>
                        <a:pt x="211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200"/>
                    <a:buFont typeface="Helvetica Neue"/>
                    <a:buNone/>
                  </a:pPr>
                  <a:r>
                    <a:t/>
                  </a:r>
                  <a:endParaRPr b="0" i="0" sz="3200" u="none" cap="none" strike="noStrik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166" name="Google Shape;166;p7"/>
                <p:cNvSpPr/>
                <p:nvPr/>
              </p:nvSpPr>
              <p:spPr>
                <a:xfrm>
                  <a:off x="1821612" y="0"/>
                  <a:ext cx="1143857" cy="1374944"/>
                </a:xfrm>
                <a:custGeom>
                  <a:rect b="b" l="l" r="r" t="t"/>
                  <a:pathLst>
                    <a:path extrusionOk="0" h="21383" w="21113">
                      <a:moveTo>
                        <a:pt x="21113" y="0"/>
                      </a:moveTo>
                      <a:lnTo>
                        <a:pt x="6108" y="2350"/>
                      </a:lnTo>
                      <a:lnTo>
                        <a:pt x="6108" y="5125"/>
                      </a:lnTo>
                      <a:lnTo>
                        <a:pt x="6108" y="17126"/>
                      </a:lnTo>
                      <a:cubicBezTo>
                        <a:pt x="5809" y="16937"/>
                        <a:pt x="5437" y="16795"/>
                        <a:pt x="4989" y="16725"/>
                      </a:cubicBezTo>
                      <a:cubicBezTo>
                        <a:pt x="4776" y="16691"/>
                        <a:pt x="4556" y="16675"/>
                        <a:pt x="4334" y="16674"/>
                      </a:cubicBezTo>
                      <a:cubicBezTo>
                        <a:pt x="2785" y="16667"/>
                        <a:pt x="1107" y="17429"/>
                        <a:pt x="363" y="18542"/>
                      </a:cubicBezTo>
                      <a:cubicBezTo>
                        <a:pt x="-487" y="19815"/>
                        <a:pt x="205" y="21063"/>
                        <a:pt x="1909" y="21332"/>
                      </a:cubicBezTo>
                      <a:cubicBezTo>
                        <a:pt x="3613" y="21600"/>
                        <a:pt x="5685" y="20787"/>
                        <a:pt x="6535" y="19514"/>
                      </a:cubicBezTo>
                      <a:cubicBezTo>
                        <a:pt x="6784" y="19141"/>
                        <a:pt x="6886" y="18773"/>
                        <a:pt x="6884" y="18428"/>
                      </a:cubicBezTo>
                      <a:lnTo>
                        <a:pt x="6892" y="18428"/>
                      </a:lnTo>
                      <a:lnTo>
                        <a:pt x="6892" y="5003"/>
                      </a:lnTo>
                      <a:lnTo>
                        <a:pt x="20329" y="2901"/>
                      </a:lnTo>
                      <a:lnTo>
                        <a:pt x="20329" y="15019"/>
                      </a:lnTo>
                      <a:cubicBezTo>
                        <a:pt x="20028" y="14827"/>
                        <a:pt x="19654" y="14682"/>
                        <a:pt x="19201" y="14611"/>
                      </a:cubicBezTo>
                      <a:cubicBezTo>
                        <a:pt x="18988" y="14577"/>
                        <a:pt x="18768" y="14561"/>
                        <a:pt x="18546" y="14560"/>
                      </a:cubicBezTo>
                      <a:cubicBezTo>
                        <a:pt x="16997" y="14553"/>
                        <a:pt x="15319" y="15315"/>
                        <a:pt x="14575" y="16428"/>
                      </a:cubicBezTo>
                      <a:cubicBezTo>
                        <a:pt x="13725" y="17701"/>
                        <a:pt x="14417" y="18949"/>
                        <a:pt x="16121" y="19218"/>
                      </a:cubicBezTo>
                      <a:cubicBezTo>
                        <a:pt x="17825" y="19486"/>
                        <a:pt x="19897" y="18673"/>
                        <a:pt x="20747" y="17400"/>
                      </a:cubicBezTo>
                      <a:cubicBezTo>
                        <a:pt x="20960" y="17081"/>
                        <a:pt x="21077" y="16763"/>
                        <a:pt x="21104" y="16462"/>
                      </a:cubicBezTo>
                      <a:lnTo>
                        <a:pt x="21113" y="16462"/>
                      </a:lnTo>
                      <a:lnTo>
                        <a:pt x="21113" y="2777"/>
                      </a:lnTo>
                      <a:lnTo>
                        <a:pt x="21113" y="381"/>
                      </a:lnTo>
                      <a:lnTo>
                        <a:pt x="2111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3200"/>
                    <a:buFont typeface="Helvetica Neue"/>
                    <a:buNone/>
                  </a:pPr>
                  <a:r>
                    <a:t/>
                  </a:r>
                  <a:endParaRPr b="0" i="0" sz="3200" u="none" cap="none" strike="noStrik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</p:grpSp>
        <p:cxnSp>
          <p:nvCxnSpPr>
            <p:cNvPr id="167" name="Google Shape;167;p7"/>
            <p:cNvCxnSpPr/>
            <p:nvPr/>
          </p:nvCxnSpPr>
          <p:spPr>
            <a:xfrm flipH="1">
              <a:off x="868786" y="2705170"/>
              <a:ext cx="926652" cy="1170769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168" name="Google Shape;168;p7"/>
            <p:cNvCxnSpPr/>
            <p:nvPr/>
          </p:nvCxnSpPr>
          <p:spPr>
            <a:xfrm flipH="1">
              <a:off x="2615310" y="2580180"/>
              <a:ext cx="441433" cy="1417289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169" name="Google Shape;169;p7"/>
            <p:cNvCxnSpPr/>
            <p:nvPr/>
          </p:nvCxnSpPr>
          <p:spPr>
            <a:xfrm>
              <a:off x="5049706" y="2594532"/>
              <a:ext cx="847383" cy="1413874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  <p:cxnSp>
          <p:nvCxnSpPr>
            <p:cNvPr id="170" name="Google Shape;170;p7"/>
            <p:cNvCxnSpPr/>
            <p:nvPr/>
          </p:nvCxnSpPr>
          <p:spPr>
            <a:xfrm>
              <a:off x="3995058" y="2685022"/>
              <a:ext cx="270088" cy="1205844"/>
            </a:xfrm>
            <a:prstGeom prst="straightConnector1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miter lim="400000"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76" name="Google Shape;176;p8"/>
          <p:cNvSpPr txBox="1"/>
          <p:nvPr/>
        </p:nvSpPr>
        <p:spPr>
          <a:xfrm>
            <a:off x="1255449" y="3161959"/>
            <a:ext cx="10547611" cy="9531385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多资源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NFT会基于它当前所处环境的上下文给出不同的输出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例子：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你的NFT在2D世界是2D图像的输出，在3D世界是3D图像的输出。(BAYC在NFT市场上有2D输出，在Yuga Labs©️推出的Otherside是3D输出)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现有的流行游戏案例：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角色和装备是NFT。而角色的皮肤和枪支的皮肤才是NFT在其所处环境中的真实输出。（例如《英雄联盟》，《CSGO》，《Apex》等）</a:t>
            </a:r>
            <a:endParaRPr/>
          </a:p>
        </p:txBody>
      </p:sp>
      <p:pic>
        <p:nvPicPr>
          <p:cNvPr descr="Lightm.png" id="177" name="Google Shape;1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ex Legends Screenshot 2022.12.27 - 15.43.37.23.png" id="178" name="Google Shape;178;p8"/>
          <p:cNvPicPr preferRelativeResize="0"/>
          <p:nvPr/>
        </p:nvPicPr>
        <p:blipFill rotWithShape="1">
          <a:blip r:embed="rId4">
            <a:alphaModFix/>
          </a:blip>
          <a:srcRect b="114" l="12658" r="0" t="18571"/>
          <a:stretch/>
        </p:blipFill>
        <p:spPr>
          <a:xfrm>
            <a:off x="13548337" y="7041876"/>
            <a:ext cx="10029051" cy="5252034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pic>
        <p:nvPicPr>
          <p:cNvPr descr="截屏2022-12-27 15.59.14.png" id="179" name="Google Shape;17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344555" y="2765761"/>
            <a:ext cx="4234552" cy="4023017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pic>
        <p:nvPicPr>
          <p:cNvPr descr="截屏2022-12-27 16.00.02.png" id="180" name="Google Shape;180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571143" y="2765761"/>
            <a:ext cx="5424003" cy="4023017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80"/>
              <a:buFont typeface="Helvetica Neue"/>
              <a:buNone/>
            </a:pPr>
            <a:r>
              <a:rPr lang="en-US" sz="7480"/>
              <a:t>下一代NFT是什么样的？</a:t>
            </a:r>
            <a:endParaRPr/>
          </a:p>
        </p:txBody>
      </p:sp>
      <p:sp>
        <p:nvSpPr>
          <p:cNvPr id="186" name="Google Shape;186;p9"/>
          <p:cNvSpPr txBox="1"/>
          <p:nvPr/>
        </p:nvSpPr>
        <p:spPr>
          <a:xfrm>
            <a:off x="1255448" y="2845968"/>
            <a:ext cx="10808538" cy="998459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可装备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NFT可以装备它的子NFT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例子：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让链上游戏更加去中心化：RPG游戏的装备逻辑上链，而不是由客户端解析和渲染</a:t>
            </a:r>
            <a:endParaRPr/>
          </a:p>
          <a:p>
            <a:pPr indent="-406400" lvl="0" marL="6096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跨Collection组合成为现实: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对头像玩法来说，NFT将拥有更高的细粒度，NFT中的装备部分可以拆分为新的NFT，自有IP组合成为现实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对DID而言，整合链上荣誉，并以一种更有趣的方式展示它们成为可能</a:t>
            </a:r>
            <a:endParaRPr/>
          </a:p>
          <a:p>
            <a:pPr indent="-406400" lvl="1" marL="1219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936"/>
              <a:buFont typeface="Helvetica Neue"/>
              <a:buChar char="-"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大量的可能性</a:t>
            </a:r>
            <a:endParaRPr/>
          </a:p>
        </p:txBody>
      </p:sp>
      <p:pic>
        <p:nvPicPr>
          <p:cNvPr descr="Lightm.png" id="187" name="Google Shape;18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1658" y="199137"/>
            <a:ext cx="1420464" cy="14204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截屏2022-12-27 16.02.43.png" id="188" name="Google Shape;18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38048" y="7671706"/>
            <a:ext cx="4476215" cy="4961270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pic>
        <p:nvPicPr>
          <p:cNvPr descr="截屏2022-12-27 16.04.26.png" id="189" name="Google Shape;18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48950" y="3142263"/>
            <a:ext cx="6664171" cy="4353250"/>
          </a:xfrm>
          <a:prstGeom prst="rect">
            <a:avLst/>
          </a:prstGeom>
          <a:noFill/>
          <a:ln>
            <a:noFill/>
          </a:ln>
          <a:effectLst>
            <a:outerShdw blurRad="254000" rotWithShape="0" dir="5400000" dist="127000">
              <a:srgbClr val="000000">
                <a:alpha val="69803"/>
              </a:srgbClr>
            </a:outerShdw>
          </a:effectLst>
        </p:spPr>
      </p:pic>
      <p:sp>
        <p:nvSpPr>
          <p:cNvPr id="190" name="Google Shape;190;p9"/>
          <p:cNvSpPr txBox="1"/>
          <p:nvPr/>
        </p:nvSpPr>
        <p:spPr>
          <a:xfrm>
            <a:off x="19498085" y="3737808"/>
            <a:ext cx="4719586" cy="316216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链上荣誉墙，来源</a:t>
            </a:r>
            <a:endParaRPr/>
          </a:p>
          <a:p>
            <a:pPr indent="0" lvl="0" marL="203200" marR="20320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https://www.proofofchaos.app/leaderboard/</a:t>
            </a:r>
            <a:endParaRPr/>
          </a:p>
        </p:txBody>
      </p:sp>
      <p:sp>
        <p:nvSpPr>
          <p:cNvPr id="191" name="Google Shape;191;p9"/>
          <p:cNvSpPr txBox="1"/>
          <p:nvPr/>
        </p:nvSpPr>
        <p:spPr>
          <a:xfrm>
            <a:off x="13089342" y="8992103"/>
            <a:ext cx="5383387" cy="2320476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203200" marR="20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Azuki跨Collection展示 （在链上装备逻辑的加持下，这能够成为现实)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